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webextensions/webextension6.xml" ContentType="application/vnd.ms-office.webextension+xml"/>
  <Override PartName="/ppt/webextensions/webextension7.xml" ContentType="application/vnd.ms-office.webextens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6" r:id="rId2"/>
    <p:sldId id="287" r:id="rId3"/>
    <p:sldId id="288" r:id="rId4"/>
    <p:sldId id="289" r:id="rId5"/>
    <p:sldId id="290" r:id="rId6"/>
    <p:sldId id="291" r:id="rId7"/>
    <p:sldId id="318" r:id="rId8"/>
    <p:sldId id="292" r:id="rId9"/>
    <p:sldId id="313" r:id="rId10"/>
    <p:sldId id="314" r:id="rId11"/>
    <p:sldId id="265" r:id="rId12"/>
    <p:sldId id="315" r:id="rId13"/>
    <p:sldId id="316" r:id="rId14"/>
    <p:sldId id="317" r:id="rId15"/>
    <p:sldId id="269" r:id="rId16"/>
    <p:sldId id="299" r:id="rId17"/>
    <p:sldId id="300" r:id="rId18"/>
    <p:sldId id="301" r:id="rId19"/>
    <p:sldId id="302" r:id="rId20"/>
    <p:sldId id="307" r:id="rId21"/>
    <p:sldId id="308" r:id="rId22"/>
    <p:sldId id="309" r:id="rId23"/>
    <p:sldId id="310" r:id="rId24"/>
    <p:sldId id="311" r:id="rId25"/>
    <p:sldId id="31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55" autoAdjust="0"/>
    <p:restoredTop sz="92178" autoAdjust="0"/>
  </p:normalViewPr>
  <p:slideViewPr>
    <p:cSldViewPr snapToGrid="0" snapToObjects="1">
      <p:cViewPr>
        <p:scale>
          <a:sx n="80" d="100"/>
          <a:sy n="80" d="100"/>
        </p:scale>
        <p:origin x="872" y="-80"/>
      </p:cViewPr>
      <p:guideLst>
        <p:guide orient="horz" pos="2160"/>
        <p:guide pos="2880"/>
      </p:guideLst>
    </p:cSldViewPr>
  </p:slideViewPr>
  <p:outlineViewPr>
    <p:cViewPr>
      <p:scale>
        <a:sx n="33" d="100"/>
        <a:sy n="33" d="100"/>
      </p:scale>
      <p:origin x="0" y="430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659CD6-F83A-634E-AD9E-5776D97EB346}" type="datetimeFigureOut">
              <a:rPr lang="nl-NL" smtClean="0"/>
              <a:t>02-02-18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86BBC2-2737-2948-AB50-A09131C088C9}" type="slidenum">
              <a:rPr lang="nl-NL" smtClean="0"/>
              <a:t>‹nr.›</a:t>
            </a:fld>
            <a:endParaRPr lang="nl-NL"/>
          </a:p>
        </p:txBody>
      </p:sp>
    </p:spTree>
    <p:extLst>
      <p:ext uri="{BB962C8B-B14F-4D97-AF65-F5344CB8AC3E}">
        <p14:creationId xmlns:p14="http://schemas.microsoft.com/office/powerpoint/2010/main" val="25079143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Het jonge meisje op het schilderij is een lid van de bourgeoisie. Dit is te zien aan haar haarstijl, jurk en parelketting. In de 17e eeuw waren parels een erg belangrijk symbool voor status. De expressie op het gezicht van het jonge meisje is een beetje ongewoon voor een werk van Vermeer omdat Vermeer de emoties overbracht op een wat meer gesluierde wijze.</a:t>
            </a:r>
          </a:p>
          <a:p>
            <a:endParaRPr lang="nl-NL" dirty="0"/>
          </a:p>
        </p:txBody>
      </p:sp>
      <p:sp>
        <p:nvSpPr>
          <p:cNvPr id="4" name="Tijdelijke aanduiding voor dianummer 3"/>
          <p:cNvSpPr>
            <a:spLocks noGrp="1"/>
          </p:cNvSpPr>
          <p:nvPr>
            <p:ph type="sldNum" sz="quarter" idx="10"/>
          </p:nvPr>
        </p:nvSpPr>
        <p:spPr/>
        <p:txBody>
          <a:bodyPr/>
          <a:lstStyle/>
          <a:p>
            <a:fld id="{1286BBC2-2737-2948-AB50-A09131C088C9}" type="slidenum">
              <a:rPr lang="nl-NL" smtClean="0"/>
              <a:t>11</a:t>
            </a:fld>
            <a:endParaRPr lang="nl-NL"/>
          </a:p>
        </p:txBody>
      </p:sp>
    </p:spTree>
    <p:extLst>
      <p:ext uri="{BB962C8B-B14F-4D97-AF65-F5344CB8AC3E}">
        <p14:creationId xmlns:p14="http://schemas.microsoft.com/office/powerpoint/2010/main" val="4245857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Titelstijl van model bewerken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Titelstijl van model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Content Placeholder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Date Placeholder 3"/>
          <p:cNvSpPr>
            <a:spLocks noGrp="1"/>
          </p:cNvSpPr>
          <p:nvPr>
            <p:ph type="dt" sz="half" idx="10"/>
          </p:nvPr>
        </p:nvSpPr>
        <p:spPr/>
        <p:txBody>
          <a:bodyPr/>
          <a:lstStyle/>
          <a:p>
            <a:fld id="{6BFECD78-3C8E-49F2-8FAB-59489D168ABB}" type="datetimeFigureOut">
              <a:rPr lang="en-US" smtClean="0"/>
              <a:t>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Titelstijl van model bewerken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6BFECD78-3C8E-49F2-8FAB-59489D168ABB}" type="datetimeFigureOut">
              <a:rPr lang="en-US" smtClean="0"/>
              <a:t>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6BFECD78-3C8E-49F2-8FAB-59489D168ABB}" type="datetimeFigureOut">
              <a:rPr lang="en-US" smtClean="0"/>
              <a:t>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‹nr.›</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microsoft.com/office/2011/relationships/webextension" Target="../webextensions/webextension1.xml"/><Relationship Id="rId4" Type="http://schemas.openxmlformats.org/officeDocument/2006/relationships/image" Target="../media/image100.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hsZ7c5SAd-c" TargetMode="External"/><Relationship Id="rId4" Type="http://schemas.microsoft.com/office/2011/relationships/webextension" Target="../webextensions/webextension2.xml"/><Relationship Id="rId5" Type="http://schemas.openxmlformats.org/officeDocument/2006/relationships/image" Target="../media/image120.png"/><Relationship Id="rId1" Type="http://schemas.openxmlformats.org/officeDocument/2006/relationships/slideLayout" Target="../slideLayouts/slideLayout2.xml"/><Relationship Id="rId2" Type="http://schemas.openxmlformats.org/officeDocument/2006/relationships/hyperlink" Target="https://www.youtube.com/watch?v=8NRvSYORHe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microsoft.com/office/2011/relationships/webextension" Target="../webextensions/webextension3.xml"/><Relationship Id="rId3" Type="http://schemas.openxmlformats.org/officeDocument/2006/relationships/image" Target="../media/image1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11/relationships/webextension" Target="../webextensions/webextension4.xml"/><Relationship Id="rId4" Type="http://schemas.openxmlformats.org/officeDocument/2006/relationships/image" Target="../media/image150.png"/><Relationship Id="rId1" Type="http://schemas.openxmlformats.org/officeDocument/2006/relationships/slideLayout" Target="../slideLayouts/slideLayout2.xml"/><Relationship Id="rId2" Type="http://schemas.openxmlformats.org/officeDocument/2006/relationships/hyperlink" Target="https://www.youtube.com/watch?v=AaVqApPJ7C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danstijd.slo.nl/video/Acts_of_light.flv/" TargetMode="External"/><Relationship Id="rId4" Type="http://schemas.openxmlformats.org/officeDocument/2006/relationships/hyperlink" Target="http://danstijd.slo.nl/video/Sarcasmen.flv/" TargetMode="External"/><Relationship Id="rId1" Type="http://schemas.openxmlformats.org/officeDocument/2006/relationships/slideLayout" Target="../slideLayouts/slideLayout2.xml"/><Relationship Id="rId2" Type="http://schemas.openxmlformats.org/officeDocument/2006/relationships/hyperlink" Target="http://www.expertisecentrum-kunsttheorie.nl/cms_data/KUADanswelkbeeldweg.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11.jpe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microsoft.com/office/2011/relationships/webextension" Target="../webextensions/webextension5.xml"/><Relationship Id="rId3" Type="http://schemas.openxmlformats.org/officeDocument/2006/relationships/image" Target="../media/image20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microsoft.com/office/2011/relationships/webextension" Target="../webextensions/webextension6.xml"/><Relationship Id="rId3" Type="http://schemas.openxmlformats.org/officeDocument/2006/relationships/image" Target="../media/image2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microsoft.com/office/2011/relationships/webextension" Target="../webextensions/webextension7.xml"/><Relationship Id="rId3" Type="http://schemas.openxmlformats.org/officeDocument/2006/relationships/image" Target="../media/image2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tr.nl/player?id=NPS_117819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ctrTitle"/>
          </p:nvPr>
        </p:nvSpPr>
        <p:spPr/>
        <p:txBody>
          <a:bodyPr>
            <a:normAutofit fontScale="90000"/>
          </a:bodyPr>
          <a:lstStyle/>
          <a:p>
            <a:pPr eaLnBrk="1" hangingPunct="1"/>
            <a:r>
              <a:rPr lang="en-US" altLang="nl-NL" sz="9600" b="1" i="1">
                <a:latin typeface="Forte" charset="0"/>
                <a:ea typeface="ＭＳ Ｐゴシック" charset="-128"/>
              </a:rPr>
              <a:t>Dans</a:t>
            </a:r>
            <a:endParaRPr lang="nl-NL" altLang="nl-NL" sz="9600" b="1" i="1">
              <a:latin typeface="Forte" charset="0"/>
              <a:ea typeface="ＭＳ Ｐゴシック" charset="-128"/>
            </a:endParaRPr>
          </a:p>
        </p:txBody>
      </p:sp>
      <p:sp>
        <p:nvSpPr>
          <p:cNvPr id="13314" name="Rectangle 3"/>
          <p:cNvSpPr>
            <a:spLocks noGrp="1" noChangeArrowheads="1"/>
          </p:cNvSpPr>
          <p:nvPr>
            <p:ph type="subTitle" idx="1"/>
          </p:nvPr>
        </p:nvSpPr>
        <p:spPr/>
        <p:txBody>
          <a:bodyPr/>
          <a:lstStyle/>
          <a:p>
            <a:pPr eaLnBrk="1" hangingPunct="1">
              <a:buFont typeface="Wingdings" charset="2"/>
              <a:buNone/>
            </a:pPr>
            <a:endParaRPr lang="en-US" altLang="nl-NL">
              <a:ea typeface="ＭＳ Ｐゴシック" charset="-128"/>
            </a:endParaRPr>
          </a:p>
        </p:txBody>
      </p:sp>
      <p:pic>
        <p:nvPicPr>
          <p:cNvPr id="13315" name="Picture 5" descr="dans-serenade-maria-aust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581400"/>
            <a:ext cx="55816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66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Danstechniek:</a:t>
            </a:r>
            <a:r>
              <a:rPr lang="nl-NL" dirty="0" smtClean="0"/>
              <a:t> hoe kan je zweven?</a:t>
            </a:r>
            <a:endParaRPr lang="nl-NL" dirty="0"/>
          </a:p>
        </p:txBody>
      </p:sp>
      <p:sp>
        <p:nvSpPr>
          <p:cNvPr id="3" name="Tijdelijke aanduiding voor inhoud 2"/>
          <p:cNvSpPr>
            <a:spLocks noGrp="1"/>
          </p:cNvSpPr>
          <p:nvPr>
            <p:ph idx="1"/>
          </p:nvPr>
        </p:nvSpPr>
        <p:spPr/>
        <p:txBody>
          <a:bodyPr>
            <a:normAutofit/>
          </a:bodyPr>
          <a:lstStyle/>
          <a:p>
            <a:r>
              <a:rPr lang="nl-NL" sz="2000" dirty="0" smtClean="0"/>
              <a:t>Dansen </a:t>
            </a:r>
            <a:r>
              <a:rPr lang="nl-NL" sz="2000" dirty="0"/>
              <a:t>op je</a:t>
            </a:r>
            <a:r>
              <a:rPr lang="nl-NL" sz="2000" b="1" dirty="0"/>
              <a:t> tenen </a:t>
            </a:r>
            <a:r>
              <a:rPr lang="nl-NL" sz="2000" dirty="0"/>
              <a:t>(spitzen) - Dit heet pointesdans</a:t>
            </a:r>
          </a:p>
          <a:p>
            <a:r>
              <a:rPr lang="nl-NL" sz="2000" b="1" dirty="0"/>
              <a:t>Hoge zweefsprongen </a:t>
            </a:r>
            <a:r>
              <a:rPr lang="nl-NL" sz="2000" dirty="0"/>
              <a:t>geven een gewichtloos en en zwevend effect. Tegen de zwaartekracht ingaan</a:t>
            </a:r>
          </a:p>
          <a:p>
            <a:r>
              <a:rPr lang="nl-NL" sz="2000" b="1" dirty="0"/>
              <a:t>Lift</a:t>
            </a:r>
            <a:r>
              <a:rPr lang="nl-NL" sz="2000" dirty="0"/>
              <a:t> van man, vrouw lijkt gewichtloos</a:t>
            </a:r>
          </a:p>
          <a:p>
            <a:r>
              <a:rPr lang="nl-NL" sz="2000" b="1" dirty="0"/>
              <a:t>Pirouettes</a:t>
            </a:r>
            <a:endParaRPr lang="nl-NL" sz="2000" dirty="0"/>
          </a:p>
          <a:p>
            <a:r>
              <a:rPr lang="nl-NL" sz="2000" b="1" dirty="0"/>
              <a:t>Gestrekte en verticale</a:t>
            </a:r>
            <a:r>
              <a:rPr lang="nl-NL" sz="2000" dirty="0"/>
              <a:t> bewegingen</a:t>
            </a:r>
          </a:p>
          <a:p>
            <a:endParaRPr lang="nl-NL" sz="20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5979" y="2654675"/>
            <a:ext cx="3641558" cy="2417011"/>
          </a:xfrm>
          <a:prstGeom prst="rect">
            <a:avLst/>
          </a:prstGeom>
        </p:spPr>
      </p:pic>
    </p:spTree>
    <p:extLst>
      <p:ext uri="{BB962C8B-B14F-4D97-AF65-F5344CB8AC3E}">
        <p14:creationId xmlns:p14="http://schemas.microsoft.com/office/powerpoint/2010/main" val="48641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Klassiek Ballet</a:t>
            </a:r>
            <a:endParaRPr lang="nl-NL"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3" name="Invoegtoepassing 2" title="Web Video Player"/>
              <p:cNvGraphicFramePr>
                <a:graphicFrameLocks noGrp="1"/>
              </p:cNvGraphicFramePr>
              <p:nvPr>
                <p:extLst>
                  <p:ext uri="{D42A27DB-BD31-4B8C-83A1-F6EECF244321}">
                    <p14:modId xmlns:p14="http://schemas.microsoft.com/office/powerpoint/2010/main" val="1581310695"/>
                  </p:ext>
                </p:extLst>
              </p:nvPr>
            </p:nvGraphicFramePr>
            <p:xfrm>
              <a:off x="457200" y="1600201"/>
              <a:ext cx="7958379" cy="4708524"/>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3" name="Invoegtoepassing 2" title="Web Video Player"/>
              <p:cNvPicPr>
                <a:picLocks noGrp="1" noRot="1" noChangeAspect="1" noMove="1" noResize="1" noEditPoints="1" noAdjustHandles="1" noChangeArrowheads="1" noChangeShapeType="1"/>
              </p:cNvPicPr>
              <p:nvPr/>
            </p:nvPicPr>
            <p:blipFill>
              <a:blip r:embed="rId4"/>
              <a:stretch>
                <a:fillRect/>
              </a:stretch>
            </p:blipFill>
            <p:spPr>
              <a:xfrm>
                <a:off x="457200" y="1600201"/>
                <a:ext cx="7958379" cy="4708524"/>
              </a:xfrm>
              <a:prstGeom prst="rect">
                <a:avLst/>
              </a:prstGeom>
            </p:spPr>
          </p:pic>
        </mc:Fallback>
      </mc:AlternateContent>
      <p:sp>
        <p:nvSpPr>
          <p:cNvPr id="5" name="Tijdelijke aanduiding voor inhoud 4"/>
          <p:cNvSpPr>
            <a:spLocks noGrp="1"/>
          </p:cNvSpPr>
          <p:nvPr>
            <p:ph idx="1"/>
          </p:nvPr>
        </p:nvSpPr>
        <p:spPr/>
        <p:txBody>
          <a:bodyPr/>
          <a:lstStyle/>
          <a:p>
            <a:endParaRPr lang="nl-NL" dirty="0"/>
          </a:p>
        </p:txBody>
      </p:sp>
    </p:spTree>
    <p:extLst>
      <p:ext uri="{BB962C8B-B14F-4D97-AF65-F5344CB8AC3E}">
        <p14:creationId xmlns:p14="http://schemas.microsoft.com/office/powerpoint/2010/main" val="2603378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Theatervormgeving ballet</a:t>
            </a:r>
            <a:endParaRPr lang="nl-NL" dirty="0"/>
          </a:p>
        </p:txBody>
      </p:sp>
      <p:sp>
        <p:nvSpPr>
          <p:cNvPr id="3" name="Tijdelijke aanduiding voor inhoud 2"/>
          <p:cNvSpPr>
            <a:spLocks noGrp="1"/>
          </p:cNvSpPr>
          <p:nvPr>
            <p:ph idx="1"/>
          </p:nvPr>
        </p:nvSpPr>
        <p:spPr/>
        <p:txBody>
          <a:bodyPr>
            <a:normAutofit/>
          </a:bodyPr>
          <a:lstStyle/>
          <a:p>
            <a:r>
              <a:rPr lang="nl-NL" sz="1800" dirty="0"/>
              <a:t>Gebruik </a:t>
            </a:r>
            <a:r>
              <a:rPr lang="nl-NL" sz="1800" b="1" dirty="0"/>
              <a:t>toneelmachines</a:t>
            </a:r>
            <a:r>
              <a:rPr lang="nl-NL" sz="1800" dirty="0"/>
              <a:t>, takels, liftmechanismen en vloerluiken worden gebruikt om te zweven en om in een oogwenk te verschijnen of te verdwijnen. </a:t>
            </a:r>
            <a:r>
              <a:rPr lang="nl-NL" sz="1800" dirty="0" smtClean="0"/>
              <a:t>Daarnaast </a:t>
            </a:r>
            <a:r>
              <a:rPr lang="nl-NL" sz="1800" dirty="0"/>
              <a:t>zorgde het nieuwe </a:t>
            </a:r>
            <a:r>
              <a:rPr lang="nl-NL" sz="1800" b="1" dirty="0"/>
              <a:t>gaslicht </a:t>
            </a:r>
            <a:r>
              <a:rPr lang="nl-NL" sz="1800" dirty="0"/>
              <a:t>ook voor een geheimzinnige sfeer op het </a:t>
            </a:r>
            <a:r>
              <a:rPr lang="nl-NL" sz="1800" dirty="0" smtClean="0"/>
              <a:t>podium</a:t>
            </a:r>
          </a:p>
          <a:p>
            <a:endParaRPr lang="nl-NL" sz="1800" dirty="0"/>
          </a:p>
          <a:p>
            <a:r>
              <a:rPr lang="nl-NL" sz="1800" dirty="0" smtClean="0"/>
              <a:t>Attributen</a:t>
            </a:r>
          </a:p>
          <a:p>
            <a:endParaRPr lang="nl-NL" sz="1800" dirty="0"/>
          </a:p>
          <a:p>
            <a:r>
              <a:rPr lang="nl-NL" sz="1800" dirty="0" smtClean="0"/>
              <a:t>Decor = verhalend</a:t>
            </a:r>
            <a:endParaRPr lang="nl-NL" sz="1800" dirty="0"/>
          </a:p>
        </p:txBody>
      </p:sp>
    </p:spTree>
    <p:extLst>
      <p:ext uri="{BB962C8B-B14F-4D97-AF65-F5344CB8AC3E}">
        <p14:creationId xmlns:p14="http://schemas.microsoft.com/office/powerpoint/2010/main" val="1432177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Begin 20</a:t>
            </a:r>
            <a:r>
              <a:rPr lang="nl-NL" baseline="30000" dirty="0" smtClean="0"/>
              <a:t>e</a:t>
            </a:r>
            <a:r>
              <a:rPr lang="nl-NL" dirty="0" smtClean="0"/>
              <a:t> eeuw </a:t>
            </a:r>
            <a:r>
              <a:rPr lang="mr-IN" dirty="0" smtClean="0"/>
              <a:t>–</a:t>
            </a:r>
            <a:r>
              <a:rPr lang="nl-NL" dirty="0" smtClean="0"/>
              <a:t> moderne dans</a:t>
            </a:r>
            <a:endParaRPr lang="nl-NL" dirty="0"/>
          </a:p>
        </p:txBody>
      </p:sp>
      <p:sp>
        <p:nvSpPr>
          <p:cNvPr id="3" name="Tijdelijke aanduiding voor inhoud 2"/>
          <p:cNvSpPr>
            <a:spLocks noGrp="1"/>
          </p:cNvSpPr>
          <p:nvPr>
            <p:ph idx="1"/>
          </p:nvPr>
        </p:nvSpPr>
        <p:spPr/>
        <p:txBody>
          <a:bodyPr/>
          <a:lstStyle/>
          <a:p>
            <a:r>
              <a:rPr lang="nl-NL" dirty="0" smtClean="0"/>
              <a:t>Breken met </a:t>
            </a:r>
            <a:r>
              <a:rPr lang="nl-NL" b="1" dirty="0" smtClean="0"/>
              <a:t>regels v</a:t>
            </a:r>
            <a:r>
              <a:rPr lang="nl-NL" dirty="0" smtClean="0"/>
              <a:t>an klassiek ballet</a:t>
            </a:r>
          </a:p>
          <a:p>
            <a:r>
              <a:rPr lang="nl-NL" dirty="0" smtClean="0"/>
              <a:t>Het gaat </a:t>
            </a:r>
            <a:r>
              <a:rPr lang="nl-NL" b="1" u="sng" dirty="0" smtClean="0"/>
              <a:t>om EMOTIE</a:t>
            </a:r>
            <a:r>
              <a:rPr lang="nl-NL" dirty="0" smtClean="0"/>
              <a:t>S uitdrukken!</a:t>
            </a:r>
          </a:p>
          <a:p>
            <a:endParaRPr lang="nl-NL" dirty="0"/>
          </a:p>
          <a:p>
            <a:r>
              <a:rPr lang="nl-NL" dirty="0" smtClean="0"/>
              <a:t>Dus</a:t>
            </a:r>
            <a:r>
              <a:rPr lang="mr-IN" dirty="0" smtClean="0"/>
              <a:t>…</a:t>
            </a:r>
            <a:r>
              <a:rPr lang="nl-NL" dirty="0" smtClean="0"/>
              <a:t> je hoeft niet meer perse te “zweven” in een sprookjesachtige wereld. Nee, de dans wordt rauwer, emoties en angsten worden uitgebeeld.</a:t>
            </a:r>
            <a:endParaRPr lang="nl-NL" dirty="0"/>
          </a:p>
        </p:txBody>
      </p:sp>
    </p:spTree>
    <p:extLst>
      <p:ext uri="{BB962C8B-B14F-4D97-AF65-F5344CB8AC3E}">
        <p14:creationId xmlns:p14="http://schemas.microsoft.com/office/powerpoint/2010/main" val="2021305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Nieuwe danstaal</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654050" y="2053431"/>
            <a:ext cx="7835900" cy="3619500"/>
          </a:xfrm>
          <a:prstGeom prst="rect">
            <a:avLst/>
          </a:prstGeom>
        </p:spPr>
      </p:pic>
    </p:spTree>
    <p:extLst>
      <p:ext uri="{BB962C8B-B14F-4D97-AF65-F5344CB8AC3E}">
        <p14:creationId xmlns:p14="http://schemas.microsoft.com/office/powerpoint/2010/main" val="1250510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normAutofit/>
          </a:bodyPr>
          <a:lstStyle/>
          <a:p>
            <a:endParaRPr lang="pt-BR" dirty="0" smtClean="0">
              <a:hlinkClick r:id="rId2"/>
            </a:endParaRPr>
          </a:p>
          <a:p>
            <a:endParaRPr lang="pt-BR" dirty="0" smtClean="0">
              <a:hlinkClick r:id="rId2"/>
            </a:endParaRPr>
          </a:p>
          <a:p>
            <a:r>
              <a:rPr lang="pt-BR" dirty="0" smtClean="0">
                <a:hlinkClick r:id="rId3"/>
              </a:rPr>
              <a:t>https</a:t>
            </a:r>
            <a:r>
              <a:rPr lang="pt-BR" dirty="0">
                <a:hlinkClick r:id="rId3"/>
              </a:rPr>
              <a:t>://www.youtube.com/watch?v=hsZ7c5SAd-</a:t>
            </a:r>
            <a:r>
              <a:rPr lang="pt-BR" dirty="0" smtClean="0">
                <a:hlinkClick r:id="rId3"/>
              </a:rPr>
              <a:t>c</a:t>
            </a:r>
            <a:endParaRPr lang="pt-BR" dirty="0" smtClean="0"/>
          </a:p>
          <a:p>
            <a:endParaRPr lang="pt-BR" dirty="0"/>
          </a:p>
          <a:p>
            <a:endParaRPr lang="pt-BR" dirty="0" smtClean="0"/>
          </a:p>
          <a:p>
            <a:endParaRPr lang="nl-NL"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Invoegtoepassing 3" title="Web Video Player"/>
              <p:cNvGraphicFramePr>
                <a:graphicFrameLocks noGrp="1"/>
              </p:cNvGraphicFramePr>
              <p:nvPr>
                <p:extLst>
                  <p:ext uri="{D42A27DB-BD31-4B8C-83A1-F6EECF244321}">
                    <p14:modId xmlns:p14="http://schemas.microsoft.com/office/powerpoint/2010/main" val="2108528904"/>
                  </p:ext>
                </p:extLst>
              </p:nvPr>
            </p:nvGraphicFramePr>
            <p:xfrm>
              <a:off x="712922" y="1417638"/>
              <a:ext cx="7811145" cy="4557685"/>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xmlns="">
          <p:pic>
            <p:nvPicPr>
              <p:cNvPr id="4" name="Invoegtoepassing 3" title="Web Video Player"/>
              <p:cNvPicPr>
                <a:picLocks noGrp="1" noRot="1" noChangeAspect="1" noMove="1" noResize="1" noEditPoints="1" noAdjustHandles="1" noChangeArrowheads="1" noChangeShapeType="1"/>
              </p:cNvPicPr>
              <p:nvPr/>
            </p:nvPicPr>
            <p:blipFill>
              <a:blip r:embed="rId5"/>
              <a:stretch>
                <a:fillRect/>
              </a:stretch>
            </p:blipFill>
            <p:spPr>
              <a:xfrm>
                <a:off x="712922" y="1417638"/>
                <a:ext cx="7811145" cy="4557685"/>
              </a:xfrm>
              <a:prstGeom prst="rect">
                <a:avLst/>
              </a:prstGeom>
            </p:spPr>
          </p:pic>
        </mc:Fallback>
      </mc:AlternateContent>
    </p:spTree>
    <p:extLst>
      <p:ext uri="{BB962C8B-B14F-4D97-AF65-F5344CB8AC3E}">
        <p14:creationId xmlns:p14="http://schemas.microsoft.com/office/powerpoint/2010/main" val="685216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normAutofit fontScale="90000"/>
          </a:bodyPr>
          <a:lstStyle/>
          <a:p>
            <a:pPr eaLnBrk="1" hangingPunct="1"/>
            <a:r>
              <a:rPr lang="nl-NL" altLang="nl-NL" sz="4000">
                <a:solidFill>
                  <a:schemeClr val="tx1"/>
                </a:solidFill>
                <a:ea typeface="ＭＳ Ｐゴシック" charset="-128"/>
              </a:rPr>
              <a:t/>
            </a:r>
            <a:br>
              <a:rPr lang="nl-NL" altLang="nl-NL" sz="4000">
                <a:solidFill>
                  <a:schemeClr val="tx1"/>
                </a:solidFill>
                <a:ea typeface="ＭＳ Ｐゴシック" charset="-128"/>
              </a:rPr>
            </a:br>
            <a:r>
              <a:rPr lang="nl-NL" altLang="nl-NL" sz="4000">
                <a:solidFill>
                  <a:schemeClr val="tx1"/>
                </a:solidFill>
                <a:ea typeface="ＭＳ Ｐゴシック" charset="-128"/>
              </a:rPr>
              <a:t/>
            </a:r>
            <a:br>
              <a:rPr lang="nl-NL" altLang="nl-NL" sz="4000">
                <a:solidFill>
                  <a:schemeClr val="tx1"/>
                </a:solidFill>
                <a:ea typeface="ＭＳ Ｐゴシック" charset="-128"/>
              </a:rPr>
            </a:br>
            <a:r>
              <a:rPr lang="nl-NL" altLang="nl-NL" sz="4000">
                <a:solidFill>
                  <a:schemeClr val="tx1"/>
                </a:solidFill>
                <a:ea typeface="ＭＳ Ｐゴシック" charset="-128"/>
              </a:rPr>
              <a:t/>
            </a:r>
            <a:br>
              <a:rPr lang="nl-NL" altLang="nl-NL" sz="4000">
                <a:solidFill>
                  <a:schemeClr val="tx1"/>
                </a:solidFill>
                <a:ea typeface="ＭＳ Ｐゴシック" charset="-128"/>
              </a:rPr>
            </a:br>
            <a:r>
              <a:rPr lang="nl-NL" altLang="nl-NL" sz="4000">
                <a:solidFill>
                  <a:schemeClr val="tx1"/>
                </a:solidFill>
                <a:ea typeface="ＭＳ Ｐゴシック" charset="-128"/>
              </a:rPr>
              <a:t/>
            </a:r>
            <a:br>
              <a:rPr lang="nl-NL" altLang="nl-NL" sz="4000">
                <a:solidFill>
                  <a:schemeClr val="tx1"/>
                </a:solidFill>
                <a:ea typeface="ＭＳ Ｐゴシック" charset="-128"/>
              </a:rPr>
            </a:br>
            <a:r>
              <a:rPr lang="nl-NL" altLang="nl-NL" sz="4000">
                <a:solidFill>
                  <a:schemeClr val="tx1"/>
                </a:solidFill>
                <a:ea typeface="ＭＳ Ｐゴシック" charset="-128"/>
              </a:rPr>
              <a:t/>
            </a:r>
            <a:br>
              <a:rPr lang="nl-NL" altLang="nl-NL" sz="4000">
                <a:solidFill>
                  <a:schemeClr val="tx1"/>
                </a:solidFill>
                <a:ea typeface="ＭＳ Ｐゴシック" charset="-128"/>
              </a:rPr>
            </a:br>
            <a:r>
              <a:rPr lang="nl-NL" altLang="nl-NL" sz="4000">
                <a:solidFill>
                  <a:schemeClr val="tx1"/>
                </a:solidFill>
                <a:ea typeface="ＭＳ Ｐゴシック" charset="-128"/>
              </a:rPr>
              <a:t/>
            </a:r>
            <a:br>
              <a:rPr lang="nl-NL" altLang="nl-NL" sz="4000">
                <a:solidFill>
                  <a:schemeClr val="tx1"/>
                </a:solidFill>
                <a:ea typeface="ＭＳ Ｐゴシック" charset="-128"/>
              </a:rPr>
            </a:br>
            <a:endParaRPr lang="nl-NL" altLang="nl-NL" sz="4000">
              <a:solidFill>
                <a:schemeClr val="tx1"/>
              </a:solidFill>
              <a:ea typeface="ＭＳ Ｐゴシック" charset="-128"/>
            </a:endParaRPr>
          </a:p>
        </p:txBody>
      </p:sp>
      <p:sp>
        <p:nvSpPr>
          <p:cNvPr id="26626" name="Rectangle 3"/>
          <p:cNvSpPr>
            <a:spLocks noGrp="1" noChangeArrowheads="1"/>
          </p:cNvSpPr>
          <p:nvPr>
            <p:ph type="body" idx="1"/>
          </p:nvPr>
        </p:nvSpPr>
        <p:spPr/>
        <p:txBody>
          <a:bodyPr/>
          <a:lstStyle/>
          <a:p>
            <a:pPr eaLnBrk="1" hangingPunct="1"/>
            <a:r>
              <a:rPr lang="en-US" altLang="nl-NL" sz="4000" b="1" dirty="0" err="1">
                <a:latin typeface="Constantia" charset="0"/>
                <a:ea typeface="ＭＳ Ｐゴシック" charset="-128"/>
              </a:rPr>
              <a:t>Isodora</a:t>
            </a:r>
            <a:r>
              <a:rPr lang="en-US" altLang="nl-NL" sz="4000" b="1" dirty="0">
                <a:latin typeface="Constantia" charset="0"/>
                <a:ea typeface="ＭＳ Ｐゴシック" charset="-128"/>
              </a:rPr>
              <a:t> Duncan</a:t>
            </a:r>
            <a:r>
              <a:rPr lang="en-US" altLang="nl-NL" dirty="0">
                <a:ea typeface="ＭＳ Ｐゴシック" charset="-128"/>
              </a:rPr>
              <a:t> 1878-1927 </a:t>
            </a:r>
          </a:p>
          <a:p>
            <a:pPr eaLnBrk="1" hangingPunct="1"/>
            <a:r>
              <a:rPr lang="nl-NL" altLang="nl-NL" sz="2000" dirty="0">
                <a:ea typeface="ＭＳ Ｐゴシック" charset="-128"/>
              </a:rPr>
              <a:t>Korset uit, dansen vanuit gevoel, met </a:t>
            </a:r>
            <a:r>
              <a:rPr lang="nl-NL" altLang="nl-NL" sz="2000" b="1" dirty="0">
                <a:ea typeface="ＭＳ Ｐゴシック" charset="-128"/>
              </a:rPr>
              <a:t>dagelijkse bewegingen als rennen en huppelen</a:t>
            </a:r>
            <a:endParaRPr lang="en-US" altLang="nl-NL" sz="2000" b="1" dirty="0">
              <a:ea typeface="ＭＳ Ｐゴシック" charset="-128"/>
            </a:endParaRPr>
          </a:p>
          <a:p>
            <a:pPr eaLnBrk="1" hangingPunct="1"/>
            <a:endParaRPr lang="nl-NL" altLang="nl-NL" sz="2000" dirty="0">
              <a:ea typeface="ＭＳ Ｐゴシック" charset="-128"/>
            </a:endParaRPr>
          </a:p>
        </p:txBody>
      </p:sp>
      <p:pic>
        <p:nvPicPr>
          <p:cNvPr id="26627" name="Picture 11" descr="kathryne-cas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124200"/>
            <a:ext cx="2438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5728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normAutofit fontScale="90000"/>
          </a:bodyPr>
          <a:lstStyle/>
          <a:p>
            <a:r>
              <a:rPr lang="en-US" altLang="nl-NL" b="1" dirty="0">
                <a:latin typeface="Constantia" charset="0"/>
                <a:ea typeface="ＭＳ Ｐゴシック" charset="-128"/>
              </a:rPr>
              <a:t>Martha Graham</a:t>
            </a:r>
            <a:r>
              <a:rPr lang="en-US" altLang="nl-NL" dirty="0">
                <a:latin typeface="Constantia" charset="0"/>
                <a:ea typeface="ＭＳ Ｐゴシック" charset="-128"/>
              </a:rPr>
              <a:t> 1894-1991</a:t>
            </a:r>
            <a:br>
              <a:rPr lang="en-US" altLang="nl-NL" dirty="0">
                <a:latin typeface="Constantia" charset="0"/>
                <a:ea typeface="ＭＳ Ｐゴシック" charset="-128"/>
              </a:rPr>
            </a:br>
            <a:endParaRPr lang="en-US" altLang="nl-NL" dirty="0">
              <a:ea typeface="ＭＳ Ｐゴシック" charset="-128"/>
            </a:endParaRPr>
          </a:p>
        </p:txBody>
      </p:sp>
      <p:sp>
        <p:nvSpPr>
          <p:cNvPr id="27650" name="Rectangle 3"/>
          <p:cNvSpPr>
            <a:spLocks noGrp="1" noChangeArrowheads="1"/>
          </p:cNvSpPr>
          <p:nvPr>
            <p:ph type="body" idx="1"/>
          </p:nvPr>
        </p:nvSpPr>
        <p:spPr/>
        <p:txBody>
          <a:bodyPr/>
          <a:lstStyle/>
          <a:p>
            <a:pPr eaLnBrk="1" hangingPunct="1">
              <a:spcBef>
                <a:spcPct val="50000"/>
              </a:spcBef>
              <a:buClrTx/>
              <a:buSzTx/>
              <a:buFontTx/>
              <a:buNone/>
            </a:pPr>
            <a:r>
              <a:rPr lang="nl-NL" altLang="nl-NL" sz="2000" dirty="0" smtClean="0">
                <a:ea typeface="ＭＳ Ｐゴシック" charset="-128"/>
              </a:rPr>
              <a:t>Contact </a:t>
            </a:r>
            <a:r>
              <a:rPr lang="nl-NL" altLang="nl-NL" sz="2000" dirty="0">
                <a:ea typeface="ＭＳ Ｐゴシック" charset="-128"/>
              </a:rPr>
              <a:t>met de grond, buik als middelpunt. </a:t>
            </a:r>
            <a:r>
              <a:rPr lang="nl-NL" altLang="nl-NL" sz="2000" dirty="0" err="1">
                <a:ea typeface="ＭＳ Ｐゴシック" charset="-128"/>
              </a:rPr>
              <a:t>Contraction</a:t>
            </a:r>
            <a:r>
              <a:rPr lang="nl-NL" altLang="nl-NL" sz="2000" dirty="0">
                <a:ea typeface="ＭＳ Ｐゴシック" charset="-128"/>
              </a:rPr>
              <a:t> en release (spannen en ontspannen van de spieren)</a:t>
            </a:r>
          </a:p>
          <a:p>
            <a:pPr eaLnBrk="1" hangingPunct="1">
              <a:spcBef>
                <a:spcPct val="50000"/>
              </a:spcBef>
              <a:buClrTx/>
              <a:buSzTx/>
              <a:buFontTx/>
              <a:buNone/>
            </a:pPr>
            <a:endParaRPr lang="en-US" altLang="nl-NL" sz="2000" dirty="0">
              <a:ea typeface="ＭＳ Ｐゴシック" charset="-128"/>
            </a:endParaRPr>
          </a:p>
          <a:p>
            <a:pPr eaLnBrk="1" hangingPunct="1">
              <a:spcBef>
                <a:spcPct val="50000"/>
              </a:spcBef>
              <a:buClrTx/>
              <a:buSzTx/>
              <a:buFontTx/>
              <a:buNone/>
            </a:pPr>
            <a:endParaRPr lang="en-US" altLang="nl-NL" sz="1600" dirty="0">
              <a:ea typeface="ＭＳ Ｐゴシック" charset="-128"/>
            </a:endParaRPr>
          </a:p>
          <a:p>
            <a:pPr eaLnBrk="1" hangingPunct="1">
              <a:spcBef>
                <a:spcPct val="50000"/>
              </a:spcBef>
              <a:buClrTx/>
              <a:buSzTx/>
              <a:buFontTx/>
              <a:buNone/>
            </a:pPr>
            <a:endParaRPr lang="nl-NL" altLang="nl-NL" sz="1400" dirty="0">
              <a:ea typeface="ＭＳ Ｐゴシック" charset="-128"/>
            </a:endParaRPr>
          </a:p>
          <a:p>
            <a:pPr eaLnBrk="1" hangingPunct="1">
              <a:spcBef>
                <a:spcPct val="50000"/>
              </a:spcBef>
              <a:buClrTx/>
              <a:buSzTx/>
              <a:buFontTx/>
              <a:buNone/>
            </a:pPr>
            <a:endParaRPr lang="nl-NL" altLang="nl-NL" sz="1400" dirty="0">
              <a:ea typeface="ＭＳ Ｐゴシック" charset="-128"/>
            </a:endParaRPr>
          </a:p>
          <a:p>
            <a:pPr eaLnBrk="1" hangingPunct="1">
              <a:buFont typeface="Wingdings" charset="2"/>
              <a:buNone/>
            </a:pPr>
            <a:endParaRPr lang="nl-NL" altLang="nl-NL" sz="1600" dirty="0">
              <a:latin typeface="Constantia" charset="0"/>
              <a:ea typeface="ＭＳ Ｐゴシック" charset="-128"/>
            </a:endParaRP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Invoegtoepassing 1" title="Web Video Player"/>
              <p:cNvGraphicFramePr>
                <a:graphicFrameLocks noGrp="1"/>
              </p:cNvGraphicFramePr>
              <p:nvPr>
                <p:extLst>
                  <p:ext uri="{D42A27DB-BD31-4B8C-83A1-F6EECF244321}">
                    <p14:modId xmlns:p14="http://schemas.microsoft.com/office/powerpoint/2010/main" val="685981750"/>
                  </p:ext>
                </p:extLst>
              </p:nvPr>
            </p:nvGraphicFramePr>
            <p:xfrm>
              <a:off x="1229856" y="2555768"/>
              <a:ext cx="6953250" cy="3914775"/>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2" name="Invoegtoepassing 1" title="Web Video Player"/>
              <p:cNvPicPr>
                <a:picLocks noGrp="1" noRot="1" noChangeAspect="1" noMove="1" noResize="1" noEditPoints="1" noAdjustHandles="1" noChangeArrowheads="1" noChangeShapeType="1"/>
              </p:cNvPicPr>
              <p:nvPr/>
            </p:nvPicPr>
            <p:blipFill>
              <a:blip r:embed="rId3"/>
              <a:stretch>
                <a:fillRect/>
              </a:stretch>
            </p:blipFill>
            <p:spPr>
              <a:xfrm>
                <a:off x="1229856" y="2555768"/>
                <a:ext cx="6953250" cy="3914775"/>
              </a:xfrm>
              <a:prstGeom prst="rect">
                <a:avLst/>
              </a:prstGeom>
            </p:spPr>
          </p:pic>
        </mc:Fallback>
      </mc:AlternateContent>
    </p:spTree>
    <p:extLst>
      <p:ext uri="{BB962C8B-B14F-4D97-AF65-F5344CB8AC3E}">
        <p14:creationId xmlns:p14="http://schemas.microsoft.com/office/powerpoint/2010/main" val="403273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normAutofit fontScale="90000"/>
          </a:bodyPr>
          <a:lstStyle/>
          <a:p>
            <a:pPr algn="ctr" eaLnBrk="1" hangingPunct="1"/>
            <a:r>
              <a:rPr lang="en-US" altLang="nl-NL" sz="8000" b="1" dirty="0">
                <a:latin typeface="Constantia" charset="0"/>
                <a:ea typeface="ＭＳ Ｐゴシック" charset="-128"/>
              </a:rPr>
              <a:t>Pure </a:t>
            </a:r>
            <a:r>
              <a:rPr lang="en-US" altLang="nl-NL" sz="8000" b="1" dirty="0" err="1">
                <a:latin typeface="Constantia" charset="0"/>
                <a:ea typeface="ＭＳ Ｐゴシック" charset="-128"/>
              </a:rPr>
              <a:t>Dans</a:t>
            </a:r>
            <a:endParaRPr lang="nl-NL" altLang="nl-NL" sz="8000" b="1" dirty="0">
              <a:latin typeface="Constantia" charset="0"/>
              <a:ea typeface="ＭＳ Ｐゴシック" charset="-128"/>
            </a:endParaRPr>
          </a:p>
        </p:txBody>
      </p:sp>
      <p:sp>
        <p:nvSpPr>
          <p:cNvPr id="29698" name="Rectangle 3"/>
          <p:cNvSpPr>
            <a:spLocks noGrp="1" noChangeArrowheads="1"/>
          </p:cNvSpPr>
          <p:nvPr>
            <p:ph type="body" idx="1"/>
          </p:nvPr>
        </p:nvSpPr>
        <p:spPr/>
        <p:txBody>
          <a:bodyPr/>
          <a:lstStyle/>
          <a:p>
            <a:pPr eaLnBrk="1" hangingPunct="1">
              <a:buFont typeface="Wingdings" charset="2"/>
              <a:buNone/>
            </a:pPr>
            <a:r>
              <a:rPr lang="nl-NL" altLang="nl-NL" b="1" dirty="0">
                <a:latin typeface="Times New Roman" charset="0"/>
                <a:ea typeface="ＭＳ Ｐゴシック" charset="-128"/>
              </a:rPr>
              <a:t>	Eenvoudige bewegingen staan centraal die niet naar iets anders wijzen (anti-expressionistisch) </a:t>
            </a:r>
            <a:endParaRPr lang="nl-NL" altLang="nl-NL" b="1" dirty="0" smtClean="0">
              <a:latin typeface="Times New Roman" charset="0"/>
              <a:ea typeface="ＭＳ Ｐゴシック" charset="-128"/>
            </a:endParaRPr>
          </a:p>
          <a:p>
            <a:pPr eaLnBrk="1" hangingPunct="1">
              <a:buFont typeface="Wingdings" charset="2"/>
              <a:buNone/>
            </a:pPr>
            <a:endParaRPr lang="nl-NL" altLang="nl-NL" b="1" dirty="0">
              <a:latin typeface="Times New Roman" charset="0"/>
              <a:ea typeface="ＭＳ Ｐゴシック" charset="-128"/>
            </a:endParaRPr>
          </a:p>
          <a:p>
            <a:pPr eaLnBrk="1" hangingPunct="1">
              <a:buFont typeface="Wingdings" charset="2"/>
              <a:buNone/>
            </a:pPr>
            <a:r>
              <a:rPr lang="nl-NL" altLang="nl-NL" b="1" dirty="0">
                <a:latin typeface="Times New Roman" charset="0"/>
                <a:ea typeface="ＭＳ Ｐゴシック" charset="-128"/>
              </a:rPr>
              <a:t>	Dans is uitbreiding van </a:t>
            </a:r>
            <a:r>
              <a:rPr lang="nl-NL" altLang="nl-NL" b="1" dirty="0" err="1">
                <a:latin typeface="Times New Roman" charset="0"/>
                <a:ea typeface="ＭＳ Ｐゴシック" charset="-128"/>
              </a:rPr>
              <a:t>lopen:nadruk</a:t>
            </a:r>
            <a:r>
              <a:rPr lang="nl-NL" altLang="nl-NL" b="1" dirty="0">
                <a:latin typeface="Times New Roman" charset="0"/>
                <a:ea typeface="ＭＳ Ｐゴシック" charset="-128"/>
              </a:rPr>
              <a:t> op wandelen, lopen, huppelen</a:t>
            </a:r>
          </a:p>
          <a:p>
            <a:pPr eaLnBrk="1" hangingPunct="1"/>
            <a:endParaRPr lang="nl-NL" altLang="nl-NL" dirty="0">
              <a:ea typeface="ＭＳ Ｐゴシック" charset="-128"/>
            </a:endParaRPr>
          </a:p>
        </p:txBody>
      </p:sp>
    </p:spTree>
    <p:extLst>
      <p:ext uri="{BB962C8B-B14F-4D97-AF65-F5344CB8AC3E}">
        <p14:creationId xmlns:p14="http://schemas.microsoft.com/office/powerpoint/2010/main" val="289005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el 1"/>
          <p:cNvSpPr>
            <a:spLocks noGrp="1"/>
          </p:cNvSpPr>
          <p:nvPr>
            <p:ph type="title"/>
          </p:nvPr>
        </p:nvSpPr>
        <p:spPr/>
        <p:txBody>
          <a:bodyPr/>
          <a:lstStyle/>
          <a:p>
            <a:pPr algn="ctr"/>
            <a:r>
              <a:rPr lang="nl-NL" altLang="nl-NL">
                <a:ea typeface="ＭＳ Ｐゴシック" charset="-128"/>
              </a:rPr>
              <a:t>Minimal dans</a:t>
            </a:r>
          </a:p>
        </p:txBody>
      </p:sp>
      <p:sp>
        <p:nvSpPr>
          <p:cNvPr id="30722" name="Tijdelijke aanduiding voor inhoud 2"/>
          <p:cNvSpPr>
            <a:spLocks noGrp="1"/>
          </p:cNvSpPr>
          <p:nvPr>
            <p:ph idx="1"/>
          </p:nvPr>
        </p:nvSpPr>
        <p:spPr/>
        <p:txBody>
          <a:bodyPr/>
          <a:lstStyle/>
          <a:p>
            <a:endParaRPr lang="nl-NL" altLang="nl-NL" sz="1400" dirty="0">
              <a:ea typeface="ＭＳ Ｐゴシック" charset="-128"/>
              <a:hlinkClick r:id="rId2"/>
            </a:endParaRPr>
          </a:p>
          <a:p>
            <a:pPr eaLnBrk="1" hangingPunct="1">
              <a:lnSpc>
                <a:spcPct val="80000"/>
              </a:lnSpc>
            </a:pPr>
            <a:r>
              <a:rPr lang="en-US" altLang="nl-NL" sz="1800" dirty="0" err="1">
                <a:ea typeface="ＭＳ Ｐゴシック" charset="-128"/>
              </a:rPr>
              <a:t>Onderzoeken</a:t>
            </a:r>
            <a:r>
              <a:rPr lang="en-US" altLang="nl-NL" sz="1800" dirty="0">
                <a:ea typeface="ＭＳ Ｐゴシック" charset="-128"/>
              </a:rPr>
              <a:t> van </a:t>
            </a:r>
            <a:r>
              <a:rPr lang="en-US" altLang="nl-NL" sz="1800" u="sng" dirty="0" err="1">
                <a:ea typeface="ＭＳ Ｐゴシック" charset="-128"/>
              </a:rPr>
              <a:t>kleinste</a:t>
            </a:r>
            <a:r>
              <a:rPr lang="en-US" altLang="nl-NL" sz="1800" u="sng" dirty="0">
                <a:ea typeface="ＭＳ Ｐゴシック" charset="-128"/>
              </a:rPr>
              <a:t> </a:t>
            </a:r>
            <a:r>
              <a:rPr lang="en-US" altLang="nl-NL" sz="1800" u="sng" dirty="0" err="1">
                <a:ea typeface="ＭＳ Ｐゴシック" charset="-128"/>
              </a:rPr>
              <a:t>bouwstenen</a:t>
            </a:r>
            <a:r>
              <a:rPr lang="en-US" altLang="nl-NL" sz="1800" dirty="0">
                <a:ea typeface="ＭＳ Ｐゴシック" charset="-128"/>
              </a:rPr>
              <a:t> van </a:t>
            </a:r>
            <a:r>
              <a:rPr lang="en-US" altLang="nl-NL" sz="1800" dirty="0" err="1">
                <a:ea typeface="ＭＳ Ｐゴシック" charset="-128"/>
              </a:rPr>
              <a:t>kunst</a:t>
            </a:r>
            <a:endParaRPr lang="en-US" altLang="nl-NL" sz="1800" dirty="0">
              <a:ea typeface="ＭＳ Ｐゴシック" charset="-128"/>
            </a:endParaRPr>
          </a:p>
          <a:p>
            <a:pPr eaLnBrk="1" hangingPunct="1">
              <a:lnSpc>
                <a:spcPct val="80000"/>
              </a:lnSpc>
            </a:pPr>
            <a:r>
              <a:rPr lang="nl-NL" altLang="nl-NL" sz="1800" b="1" u="sng" dirty="0" err="1" smtClean="0">
                <a:latin typeface="Times New Roman" charset="0"/>
                <a:ea typeface="ＭＳ Ｐゴシック" charset="-128"/>
              </a:rPr>
              <a:t>Minimal</a:t>
            </a:r>
            <a:r>
              <a:rPr lang="nl-NL" altLang="nl-NL" sz="1800" b="1" u="sng" dirty="0" smtClean="0">
                <a:latin typeface="Times New Roman" charset="0"/>
                <a:ea typeface="ＭＳ Ｐゴシック" charset="-128"/>
              </a:rPr>
              <a:t> </a:t>
            </a:r>
            <a:r>
              <a:rPr lang="nl-NL" altLang="nl-NL" sz="1800" b="1" u="sng" dirty="0">
                <a:latin typeface="Times New Roman" charset="0"/>
                <a:ea typeface="ＭＳ Ｐゴシック" charset="-128"/>
              </a:rPr>
              <a:t>Music</a:t>
            </a:r>
            <a:r>
              <a:rPr lang="nl-NL" altLang="nl-NL" sz="1800" b="1" dirty="0">
                <a:latin typeface="Times New Roman" charset="0"/>
                <a:ea typeface="ＭＳ Ｐゴシック" charset="-128"/>
              </a:rPr>
              <a:t>: Herhaling</a:t>
            </a:r>
            <a:r>
              <a:rPr lang="nl-NL" altLang="nl-NL" sz="1800" dirty="0">
                <a:latin typeface="Times New Roman" charset="0"/>
                <a:ea typeface="ＭＳ Ｐゴシック" charset="-128"/>
              </a:rPr>
              <a:t> van melodische en ritmische motieven staat centraal ( Riley en Reich)</a:t>
            </a:r>
          </a:p>
          <a:p>
            <a:endParaRPr lang="nl-NL" altLang="nl-NL" sz="1800" dirty="0">
              <a:ea typeface="ＭＳ Ｐゴシック" charset="-128"/>
              <a:hlinkClick r:id=""/>
            </a:endParaRPr>
          </a:p>
          <a:p>
            <a:endParaRPr lang="nl-NL" altLang="nl-NL" sz="1800" dirty="0">
              <a:ea typeface="ＭＳ Ｐゴシック" charset="-128"/>
              <a:hlinkClick r:id=""/>
            </a:endParaRPr>
          </a:p>
          <a:p>
            <a:endParaRPr lang="nl-NL" altLang="nl-NL" sz="1400" dirty="0">
              <a:ea typeface="ＭＳ Ｐゴシック" charset="-128"/>
            </a:endParaRPr>
          </a:p>
          <a:p>
            <a:endParaRPr lang="nl-NL" altLang="nl-NL" sz="1400" dirty="0">
              <a:ea typeface="ＭＳ Ｐゴシック" charset="-128"/>
            </a:endParaRPr>
          </a:p>
          <a:p>
            <a:endParaRPr lang="nl-NL" altLang="nl-NL" sz="1400" dirty="0">
              <a:ea typeface="ＭＳ Ｐゴシック" charset="-128"/>
            </a:endParaRP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Invoegtoepassing 1" title="Web Video Player"/>
              <p:cNvGraphicFramePr>
                <a:graphicFrameLocks noGrp="1"/>
              </p:cNvGraphicFramePr>
              <p:nvPr>
                <p:extLst>
                  <p:ext uri="{D42A27DB-BD31-4B8C-83A1-F6EECF244321}">
                    <p14:modId xmlns:p14="http://schemas.microsoft.com/office/powerpoint/2010/main" val="1565087"/>
                  </p:ext>
                </p:extLst>
              </p:nvPr>
            </p:nvGraphicFramePr>
            <p:xfrm>
              <a:off x="909396" y="2757245"/>
              <a:ext cx="6953250" cy="3914775"/>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2" name="Invoegtoepassing 1" title="Web Video Player"/>
              <p:cNvPicPr>
                <a:picLocks noGrp="1" noRot="1" noChangeAspect="1" noMove="1" noResize="1" noEditPoints="1" noAdjustHandles="1" noChangeArrowheads="1" noChangeShapeType="1"/>
              </p:cNvPicPr>
              <p:nvPr/>
            </p:nvPicPr>
            <p:blipFill>
              <a:blip r:embed="rId4"/>
              <a:stretch>
                <a:fillRect/>
              </a:stretch>
            </p:blipFill>
            <p:spPr>
              <a:xfrm>
                <a:off x="909396" y="2757245"/>
                <a:ext cx="6953250" cy="3914775"/>
              </a:xfrm>
              <a:prstGeom prst="rect">
                <a:avLst/>
              </a:prstGeom>
            </p:spPr>
          </p:pic>
        </mc:Fallback>
      </mc:AlternateContent>
    </p:spTree>
    <p:extLst>
      <p:ext uri="{BB962C8B-B14F-4D97-AF65-F5344CB8AC3E}">
        <p14:creationId xmlns:p14="http://schemas.microsoft.com/office/powerpoint/2010/main" val="525080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el 1"/>
          <p:cNvSpPr>
            <a:spLocks noGrp="1"/>
          </p:cNvSpPr>
          <p:nvPr>
            <p:ph type="title"/>
          </p:nvPr>
        </p:nvSpPr>
        <p:spPr>
          <a:xfrm>
            <a:off x="533400" y="473075"/>
            <a:ext cx="8153400" cy="1660525"/>
          </a:xfrm>
        </p:spPr>
        <p:txBody>
          <a:bodyPr>
            <a:normAutofit fontScale="90000"/>
          </a:bodyPr>
          <a:lstStyle/>
          <a:p>
            <a:pPr algn="ctr">
              <a:defRPr/>
            </a:pPr>
            <a:r>
              <a:rPr lang="nl-NL" sz="6600" b="1" dirty="0" smtClean="0">
                <a:latin typeface="+mn-lt"/>
              </a:rPr>
              <a:t>Let op! </a:t>
            </a:r>
            <a:br>
              <a:rPr lang="nl-NL" sz="6600" b="1" dirty="0" smtClean="0">
                <a:latin typeface="+mn-lt"/>
              </a:rPr>
            </a:br>
            <a:endParaRPr lang="nl-NL" sz="6600" b="1" dirty="0"/>
          </a:p>
        </p:txBody>
      </p:sp>
      <p:sp>
        <p:nvSpPr>
          <p:cNvPr id="14338" name="Tijdelijke aanduiding voor inhoud 2"/>
          <p:cNvSpPr>
            <a:spLocks noGrp="1"/>
          </p:cNvSpPr>
          <p:nvPr>
            <p:ph idx="1"/>
          </p:nvPr>
        </p:nvSpPr>
        <p:spPr/>
        <p:txBody>
          <a:bodyPr/>
          <a:lstStyle/>
          <a:p>
            <a:endParaRPr lang="nl-NL" altLang="nl-NL" sz="4400" dirty="0" smtClean="0">
              <a:ea typeface="ＭＳ Ｐゴシック" charset="-128"/>
            </a:endParaRPr>
          </a:p>
          <a:p>
            <a:endParaRPr lang="nl-NL" altLang="nl-NL" sz="4400" dirty="0">
              <a:ea typeface="ＭＳ Ｐゴシック" charset="-128"/>
            </a:endParaRPr>
          </a:p>
          <a:p>
            <a:r>
              <a:rPr lang="nl-NL" altLang="nl-NL" sz="4400" dirty="0" smtClean="0">
                <a:ea typeface="ＭＳ Ｐゴシック" charset="-128"/>
              </a:rPr>
              <a:t>Bij </a:t>
            </a:r>
            <a:r>
              <a:rPr lang="nl-NL" altLang="nl-NL" sz="4400" dirty="0">
                <a:ea typeface="ＭＳ Ｐゴシック" charset="-128"/>
              </a:rPr>
              <a:t>dansvragen altijd op de volgende dingen letten.</a:t>
            </a:r>
            <a:endParaRPr lang="nl-NL" altLang="nl-NL" sz="4400" u="sng" dirty="0">
              <a:ea typeface="ＭＳ Ｐゴシック" charset="-128"/>
            </a:endParaRPr>
          </a:p>
        </p:txBody>
      </p:sp>
    </p:spTree>
    <p:extLst>
      <p:ext uri="{BB962C8B-B14F-4D97-AF65-F5344CB8AC3E}">
        <p14:creationId xmlns:p14="http://schemas.microsoft.com/office/powerpoint/2010/main" val="1056815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algn="ctr" eaLnBrk="1" hangingPunct="1"/>
            <a:r>
              <a:rPr lang="en-US" altLang="nl-NL" b="1">
                <a:ea typeface="ＭＳ Ｐゴシック" charset="-128"/>
              </a:rPr>
              <a:t>Wie van de drie?</a:t>
            </a:r>
            <a:endParaRPr lang="nl-NL" altLang="nl-NL" b="1">
              <a:ea typeface="ＭＳ Ｐゴシック" charset="-128"/>
            </a:endParaRPr>
          </a:p>
        </p:txBody>
      </p:sp>
      <p:sp>
        <p:nvSpPr>
          <p:cNvPr id="31746" name="Rectangle 3"/>
          <p:cNvSpPr>
            <a:spLocks noGrp="1" noChangeArrowheads="1"/>
          </p:cNvSpPr>
          <p:nvPr>
            <p:ph type="body" idx="1"/>
          </p:nvPr>
        </p:nvSpPr>
        <p:spPr/>
        <p:txBody>
          <a:bodyPr/>
          <a:lstStyle/>
          <a:p>
            <a:pPr eaLnBrk="1" hangingPunct="1">
              <a:lnSpc>
                <a:spcPct val="90000"/>
              </a:lnSpc>
            </a:pPr>
            <a:r>
              <a:rPr lang="nl-NL" altLang="nl-NL" sz="2700" dirty="0">
                <a:ea typeface="ＭＳ Ｐゴシック" charset="-128"/>
                <a:hlinkClick r:id="rId2"/>
              </a:rPr>
              <a:t>http://www.expertisecentrum-kunsttheorie.nl/cms_data/KUADanswelkbeeldweg.pdf</a:t>
            </a:r>
            <a:endParaRPr lang="nl-NL" altLang="nl-NL" sz="2700" dirty="0">
              <a:ea typeface="ＭＳ Ｐゴシック" charset="-128"/>
            </a:endParaRPr>
          </a:p>
          <a:p>
            <a:pPr eaLnBrk="1" hangingPunct="1">
              <a:lnSpc>
                <a:spcPct val="90000"/>
              </a:lnSpc>
            </a:pPr>
            <a:endParaRPr lang="en-US" altLang="nl-NL" sz="2700" dirty="0">
              <a:ea typeface="ＭＳ Ｐゴシック" charset="-128"/>
            </a:endParaRPr>
          </a:p>
          <a:p>
            <a:pPr eaLnBrk="1" hangingPunct="1">
              <a:lnSpc>
                <a:spcPct val="90000"/>
              </a:lnSpc>
            </a:pPr>
            <a:r>
              <a:rPr lang="en-US" altLang="nl-NL" sz="2700" dirty="0" err="1">
                <a:ea typeface="ＭＳ Ｐゴシック" charset="-128"/>
              </a:rPr>
              <a:t>Vertel</a:t>
            </a:r>
            <a:r>
              <a:rPr lang="en-US" altLang="nl-NL" sz="2700" dirty="0">
                <a:ea typeface="ＭＳ Ｐゴシック" charset="-128"/>
              </a:rPr>
              <a:t>………..</a:t>
            </a:r>
          </a:p>
          <a:p>
            <a:pPr eaLnBrk="1" hangingPunct="1">
              <a:lnSpc>
                <a:spcPct val="90000"/>
              </a:lnSpc>
            </a:pPr>
            <a:endParaRPr lang="en-US" altLang="nl-NL" sz="2700" dirty="0">
              <a:ea typeface="ＭＳ Ｐゴシック" charset="-128"/>
            </a:endParaRPr>
          </a:p>
          <a:p>
            <a:pPr eaLnBrk="1" hangingPunct="1">
              <a:lnSpc>
                <a:spcPct val="90000"/>
              </a:lnSpc>
              <a:buFont typeface="Wingdings" charset="2"/>
              <a:buNone/>
            </a:pPr>
            <a:r>
              <a:rPr lang="en-US" altLang="nl-NL" sz="2700" dirty="0">
                <a:ea typeface="ＭＳ Ｐゴシック" charset="-128"/>
                <a:hlinkClick r:id="rId3"/>
              </a:rPr>
              <a:t>http://danstijd.slo.nl/video/Acts_of_light.flv/</a:t>
            </a:r>
            <a:endParaRPr lang="en-US" altLang="nl-NL" sz="2700" dirty="0">
              <a:ea typeface="ＭＳ Ｐゴシック" charset="-128"/>
            </a:endParaRPr>
          </a:p>
          <a:p>
            <a:pPr eaLnBrk="1" hangingPunct="1">
              <a:lnSpc>
                <a:spcPct val="90000"/>
              </a:lnSpc>
              <a:buFont typeface="Wingdings" charset="2"/>
              <a:buNone/>
            </a:pPr>
            <a:endParaRPr lang="en-US" altLang="nl-NL" sz="2700" dirty="0">
              <a:ea typeface="ＭＳ Ｐゴシック" charset="-128"/>
            </a:endParaRPr>
          </a:p>
          <a:p>
            <a:pPr eaLnBrk="1" hangingPunct="1">
              <a:lnSpc>
                <a:spcPct val="90000"/>
              </a:lnSpc>
              <a:buFont typeface="Wingdings" charset="2"/>
              <a:buNone/>
            </a:pPr>
            <a:r>
              <a:rPr lang="en-US" altLang="nl-NL" sz="2700" dirty="0">
                <a:ea typeface="ＭＳ Ｐゴシック" charset="-128"/>
                <a:hlinkClick r:id="rId4"/>
              </a:rPr>
              <a:t>http://danstijd.slo.nl/video/Sarcasmen.flv/</a:t>
            </a:r>
            <a:endParaRPr lang="en-US" altLang="nl-NL" sz="2700" dirty="0">
              <a:ea typeface="ＭＳ Ｐゴシック" charset="-128"/>
            </a:endParaRPr>
          </a:p>
          <a:p>
            <a:pPr eaLnBrk="1" hangingPunct="1">
              <a:lnSpc>
                <a:spcPct val="90000"/>
              </a:lnSpc>
              <a:buFont typeface="Wingdings" charset="2"/>
              <a:buNone/>
            </a:pPr>
            <a:endParaRPr lang="en-US" altLang="nl-NL" sz="2700" dirty="0">
              <a:ea typeface="ＭＳ Ｐゴシック" charset="-128"/>
            </a:endParaRPr>
          </a:p>
          <a:p>
            <a:pPr eaLnBrk="1" hangingPunct="1">
              <a:lnSpc>
                <a:spcPct val="90000"/>
              </a:lnSpc>
            </a:pPr>
            <a:endParaRPr lang="nl-NL" altLang="nl-NL" sz="2700" dirty="0">
              <a:ea typeface="ＭＳ Ｐゴシック" charset="-128"/>
            </a:endParaRPr>
          </a:p>
          <a:p>
            <a:pPr eaLnBrk="1" hangingPunct="1">
              <a:lnSpc>
                <a:spcPct val="90000"/>
              </a:lnSpc>
            </a:pPr>
            <a:endParaRPr lang="nl-NL" altLang="nl-NL" sz="2700" dirty="0">
              <a:ea typeface="ＭＳ Ｐゴシック" charset="-128"/>
            </a:endParaRPr>
          </a:p>
          <a:p>
            <a:pPr eaLnBrk="1" hangingPunct="1">
              <a:lnSpc>
                <a:spcPct val="90000"/>
              </a:lnSpc>
            </a:pPr>
            <a:endParaRPr lang="en-US" altLang="nl-NL" sz="2700" dirty="0">
              <a:ea typeface="ＭＳ Ｐゴシック" charset="-128"/>
            </a:endParaRPr>
          </a:p>
          <a:p>
            <a:pPr eaLnBrk="1" hangingPunct="1">
              <a:lnSpc>
                <a:spcPct val="90000"/>
              </a:lnSpc>
            </a:pPr>
            <a:endParaRPr lang="nl-NL" altLang="nl-NL" sz="2700" dirty="0">
              <a:ea typeface="ＭＳ Ｐゴシック" charset="-128"/>
            </a:endParaRPr>
          </a:p>
        </p:txBody>
      </p:sp>
    </p:spTree>
    <p:extLst>
      <p:ext uri="{BB962C8B-B14F-4D97-AF65-F5344CB8AC3E}">
        <p14:creationId xmlns:p14="http://schemas.microsoft.com/office/powerpoint/2010/main" val="15041605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altLang="nl-NL" sz="6600" b="1">
                <a:latin typeface="Constantia" charset="0"/>
                <a:ea typeface="ＭＳ Ｐゴシック" charset="-128"/>
              </a:rPr>
              <a:t>Dans in popmuziek</a:t>
            </a:r>
            <a:endParaRPr lang="nl-NL" altLang="nl-NL" sz="6600" b="1">
              <a:latin typeface="Constantia" charset="0"/>
              <a:ea typeface="ＭＳ Ｐゴシック" charset="-128"/>
            </a:endParaRPr>
          </a:p>
        </p:txBody>
      </p:sp>
      <p:sp>
        <p:nvSpPr>
          <p:cNvPr id="32770" name="Rectangle 3"/>
          <p:cNvSpPr>
            <a:spLocks noGrp="1" noChangeArrowheads="1"/>
          </p:cNvSpPr>
          <p:nvPr>
            <p:ph type="body" idx="1"/>
          </p:nvPr>
        </p:nvSpPr>
        <p:spPr/>
        <p:txBody>
          <a:bodyPr/>
          <a:lstStyle/>
          <a:p>
            <a:pPr eaLnBrk="1" hangingPunct="1"/>
            <a:r>
              <a:rPr lang="en-US" altLang="nl-NL">
                <a:ea typeface="ＭＳ Ｐゴシック" charset="-128"/>
              </a:rPr>
              <a:t>Massacultuur: dans is voor iedereen</a:t>
            </a:r>
          </a:p>
          <a:p>
            <a:pPr eaLnBrk="1" hangingPunct="1">
              <a:buFont typeface="Wingdings" charset="2"/>
              <a:buNone/>
            </a:pPr>
            <a:endParaRPr lang="nl-NL" altLang="nl-NL">
              <a:ea typeface="ＭＳ Ｐゴシック" charset="-128"/>
            </a:endParaRPr>
          </a:p>
        </p:txBody>
      </p:sp>
      <p:pic>
        <p:nvPicPr>
          <p:cNvPr id="32771" name="Picture 5" descr="rock-and-roll-d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38400"/>
            <a:ext cx="2514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7" descr="disc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429000"/>
            <a:ext cx="2590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9" descr="breakdanc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362200"/>
            <a:ext cx="44196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1" descr="90533358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4419600"/>
            <a:ext cx="1371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246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el 1"/>
          <p:cNvSpPr>
            <a:spLocks noGrp="1"/>
          </p:cNvSpPr>
          <p:nvPr>
            <p:ph type="title"/>
          </p:nvPr>
        </p:nvSpPr>
        <p:spPr/>
        <p:txBody>
          <a:bodyPr/>
          <a:lstStyle/>
          <a:p>
            <a:r>
              <a:rPr lang="nl-NL" altLang="nl-NL">
                <a:ea typeface="ＭＳ Ｐゴシック" charset="-128"/>
              </a:rPr>
              <a:t>Relatie decor/kostuum en dans</a:t>
            </a:r>
          </a:p>
        </p:txBody>
      </p:sp>
      <p:sp>
        <p:nvSpPr>
          <p:cNvPr id="34818" name="Tijdelijke aanduiding voor inhoud 2"/>
          <p:cNvSpPr>
            <a:spLocks noGrp="1"/>
          </p:cNvSpPr>
          <p:nvPr>
            <p:ph idx="1"/>
          </p:nvPr>
        </p:nvSpPr>
        <p:spPr/>
        <p:txBody>
          <a:bodyPr/>
          <a:lstStyle/>
          <a:p>
            <a:r>
              <a:rPr lang="nl-NL" altLang="nl-NL" dirty="0" smtClean="0">
                <a:ea typeface="ＭＳ Ｐゴシック" charset="-128"/>
              </a:rPr>
              <a:t>(</a:t>
            </a:r>
            <a:r>
              <a:rPr lang="nl-NL" altLang="nl-NL" dirty="0">
                <a:ea typeface="ＭＳ Ｐゴシック" charset="-128"/>
              </a:rPr>
              <a:t>vanaf 1.12)</a:t>
            </a:r>
          </a:p>
          <a:p>
            <a:endParaRPr lang="nl-NL" altLang="nl-NL" dirty="0">
              <a:ea typeface="ＭＳ Ｐゴシック" charset="-128"/>
            </a:endParaRP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Invoegtoepassing 1" title="Web Video Player"/>
              <p:cNvGraphicFramePr>
                <a:graphicFrameLocks noGrp="1"/>
              </p:cNvGraphicFramePr>
              <p:nvPr>
                <p:extLst>
                  <p:ext uri="{D42A27DB-BD31-4B8C-83A1-F6EECF244321}">
                    <p14:modId xmlns:p14="http://schemas.microsoft.com/office/powerpoint/2010/main" val="1718342092"/>
                  </p:ext>
                </p:extLst>
              </p:nvPr>
            </p:nvGraphicFramePr>
            <p:xfrm>
              <a:off x="1095375" y="2211388"/>
              <a:ext cx="6953250" cy="3914775"/>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2" name="Invoegtoepassing 1" title="Web Video Player"/>
              <p:cNvPicPr>
                <a:picLocks noGrp="1" noRot="1" noChangeAspect="1" noMove="1" noResize="1" noEditPoints="1" noAdjustHandles="1" noChangeArrowheads="1" noChangeShapeType="1"/>
              </p:cNvPicPr>
              <p:nvPr/>
            </p:nvPicPr>
            <p:blipFill>
              <a:blip r:embed="rId3"/>
              <a:stretch>
                <a:fillRect/>
              </a:stretch>
            </p:blipFill>
            <p:spPr>
              <a:xfrm>
                <a:off x="1095375" y="2211388"/>
                <a:ext cx="6953250" cy="3914775"/>
              </a:xfrm>
              <a:prstGeom prst="rect">
                <a:avLst/>
              </a:prstGeom>
            </p:spPr>
          </p:pic>
        </mc:Fallback>
      </mc:AlternateContent>
    </p:spTree>
    <p:extLst>
      <p:ext uri="{BB962C8B-B14F-4D97-AF65-F5344CB8AC3E}">
        <p14:creationId xmlns:p14="http://schemas.microsoft.com/office/powerpoint/2010/main" val="19037149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el 1"/>
          <p:cNvSpPr>
            <a:spLocks noGrp="1"/>
          </p:cNvSpPr>
          <p:nvPr>
            <p:ph type="title"/>
          </p:nvPr>
        </p:nvSpPr>
        <p:spPr/>
        <p:txBody>
          <a:bodyPr/>
          <a:lstStyle/>
          <a:p>
            <a:r>
              <a:rPr lang="nl-NL" altLang="nl-NL">
                <a:ea typeface="ＭＳ Ｐゴシック" charset="-128"/>
              </a:rPr>
              <a:t>Relatie decor/kostuum en dans</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Tijdelijke aanduiding voor inhoud 1" title="Web Video Player"/>
              <p:cNvGraphicFramePr>
                <a:graphicFrameLocks noGrp="1"/>
              </p:cNvGraphicFramePr>
              <p:nvPr>
                <p:ph idx="1"/>
                <p:extLst>
                  <p:ext uri="{D42A27DB-BD31-4B8C-83A1-F6EECF244321}">
                    <p14:modId xmlns:p14="http://schemas.microsoft.com/office/powerpoint/2010/main" val="118070962"/>
                  </p:ext>
                </p:extLst>
              </p:nvPr>
            </p:nvGraphicFramePr>
            <p:xfrm>
              <a:off x="457200" y="1600200"/>
              <a:ext cx="8229600" cy="4525963"/>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2" name="Tijdelijke aanduiding voor inhoud 1" title="Web Video Player"/>
              <p:cNvPicPr>
                <a:picLocks noGrp="1" noRot="1" noChangeAspect="1" noMove="1" noResize="1" noEditPoints="1" noAdjustHandles="1" noChangeArrowheads="1" noChangeShapeType="1"/>
              </p:cNvPicPr>
              <p:nvPr/>
            </p:nvPicPr>
            <p:blipFill>
              <a:blip r:embed="rId3"/>
              <a:stretch>
                <a:fillRect/>
              </a:stretch>
            </p:blipFill>
            <p:spPr>
              <a:xfrm>
                <a:off x="457200" y="1600200"/>
                <a:ext cx="8229600" cy="4525963"/>
              </a:xfrm>
              <a:prstGeom prst="rect">
                <a:avLst/>
              </a:prstGeom>
            </p:spPr>
          </p:pic>
        </mc:Fallback>
      </mc:AlternateContent>
    </p:spTree>
    <p:extLst>
      <p:ext uri="{BB962C8B-B14F-4D97-AF65-F5344CB8AC3E}">
        <p14:creationId xmlns:p14="http://schemas.microsoft.com/office/powerpoint/2010/main" val="1826634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el 1"/>
          <p:cNvSpPr>
            <a:spLocks noGrp="1"/>
          </p:cNvSpPr>
          <p:nvPr>
            <p:ph type="title"/>
          </p:nvPr>
        </p:nvSpPr>
        <p:spPr/>
        <p:txBody>
          <a:bodyPr/>
          <a:lstStyle/>
          <a:p>
            <a:r>
              <a:rPr lang="nl-NL" altLang="nl-NL">
                <a:ea typeface="ＭＳ Ｐゴシック" charset="-128"/>
              </a:rPr>
              <a:t>Relatie decor/kostuum en dans</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Tijdelijke aanduiding voor inhoud 1" title="Web Video Player"/>
              <p:cNvGraphicFramePr>
                <a:graphicFrameLocks noGrp="1"/>
              </p:cNvGraphicFramePr>
              <p:nvPr>
                <p:ph idx="1"/>
                <p:extLst>
                  <p:ext uri="{D42A27DB-BD31-4B8C-83A1-F6EECF244321}">
                    <p14:modId xmlns:p14="http://schemas.microsoft.com/office/powerpoint/2010/main" val="639152482"/>
                  </p:ext>
                </p:extLst>
              </p:nvPr>
            </p:nvGraphicFramePr>
            <p:xfrm>
              <a:off x="457200" y="1600200"/>
              <a:ext cx="8229600" cy="4525963"/>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2" name="Tijdelijke aanduiding voor inhoud 1" title="Web Video Player"/>
              <p:cNvPicPr>
                <a:picLocks noGrp="1" noRot="1" noChangeAspect="1" noMove="1" noResize="1" noEditPoints="1" noAdjustHandles="1" noChangeArrowheads="1" noChangeShapeType="1"/>
              </p:cNvPicPr>
              <p:nvPr/>
            </p:nvPicPr>
            <p:blipFill>
              <a:blip r:embed="rId3"/>
              <a:stretch>
                <a:fillRect/>
              </a:stretch>
            </p:blipFill>
            <p:spPr>
              <a:xfrm>
                <a:off x="457200" y="1600200"/>
                <a:ext cx="8229600" cy="4525963"/>
              </a:xfrm>
              <a:prstGeom prst="rect">
                <a:avLst/>
              </a:prstGeom>
            </p:spPr>
          </p:pic>
        </mc:Fallback>
      </mc:AlternateContent>
    </p:spTree>
    <p:extLst>
      <p:ext uri="{BB962C8B-B14F-4D97-AF65-F5344CB8AC3E}">
        <p14:creationId xmlns:p14="http://schemas.microsoft.com/office/powerpoint/2010/main" val="1969223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endParaRPr lang="en-US" altLang="nl-NL">
              <a:ea typeface="ＭＳ Ｐゴシック" charset="-128"/>
            </a:endParaRPr>
          </a:p>
        </p:txBody>
      </p:sp>
      <p:sp>
        <p:nvSpPr>
          <p:cNvPr id="33794" name="Rectangle 3"/>
          <p:cNvSpPr>
            <a:spLocks noGrp="1" noChangeArrowheads="1"/>
          </p:cNvSpPr>
          <p:nvPr>
            <p:ph type="body" idx="1"/>
          </p:nvPr>
        </p:nvSpPr>
        <p:spPr/>
        <p:txBody>
          <a:bodyPr/>
          <a:lstStyle/>
          <a:p>
            <a:pPr eaLnBrk="1" hangingPunct="1">
              <a:buFont typeface="Wingdings" charset="2"/>
              <a:buNone/>
            </a:pPr>
            <a:r>
              <a:rPr lang="nl-NL" altLang="nl-NL" sz="2400">
                <a:ea typeface="ＭＳ Ｐゴシック" charset="-128"/>
                <a:hlinkClick r:id="rId2"/>
              </a:rPr>
              <a:t>http://www.ntr.nl/player?id=NPS_1178195</a:t>
            </a:r>
            <a:endParaRPr lang="nl-NL" altLang="nl-NL" sz="2400">
              <a:ea typeface="ＭＳ Ｐゴシック" charset="-128"/>
            </a:endParaRPr>
          </a:p>
          <a:p>
            <a:pPr eaLnBrk="1" hangingPunct="1">
              <a:buFont typeface="Wingdings" charset="2"/>
              <a:buNone/>
            </a:pPr>
            <a:endParaRPr lang="nl-NL" altLang="nl-NL" sz="2400">
              <a:ea typeface="ＭＳ Ｐゴシック" charset="-128"/>
            </a:endParaRPr>
          </a:p>
          <a:p>
            <a:pPr eaLnBrk="1" hangingPunct="1">
              <a:buFont typeface="Wingdings" charset="2"/>
              <a:buNone/>
            </a:pPr>
            <a:r>
              <a:rPr lang="nl-NL" altLang="nl-NL" sz="2400">
                <a:ea typeface="ＭＳ Ｐゴシック" charset="-128"/>
              </a:rPr>
              <a:t>5.35 modern</a:t>
            </a:r>
          </a:p>
          <a:p>
            <a:pPr eaLnBrk="1" hangingPunct="1">
              <a:buFont typeface="Wingdings" charset="2"/>
              <a:buNone/>
            </a:pPr>
            <a:endParaRPr lang="nl-NL" altLang="nl-NL" sz="2400">
              <a:ea typeface="ＭＳ Ｐゴシック" charset="-128"/>
            </a:endParaRPr>
          </a:p>
          <a:p>
            <a:pPr eaLnBrk="1" hangingPunct="1">
              <a:buFont typeface="Wingdings" charset="2"/>
              <a:buNone/>
            </a:pPr>
            <a:r>
              <a:rPr lang="nl-NL" altLang="nl-NL" sz="2400">
                <a:ea typeface="ＭＳ Ｐゴシック" charset="-128"/>
              </a:rPr>
              <a:t>9.25 massa</a:t>
            </a:r>
          </a:p>
          <a:p>
            <a:pPr eaLnBrk="1" hangingPunct="1">
              <a:buFont typeface="Wingdings" charset="2"/>
              <a:buNone/>
            </a:pPr>
            <a:endParaRPr lang="nl-NL" altLang="nl-NL" sz="2400">
              <a:ea typeface="ＭＳ Ｐゴシック" charset="-128"/>
            </a:endParaRPr>
          </a:p>
        </p:txBody>
      </p:sp>
    </p:spTree>
    <p:extLst>
      <p:ext uri="{BB962C8B-B14F-4D97-AF65-F5344CB8AC3E}">
        <p14:creationId xmlns:p14="http://schemas.microsoft.com/office/powerpoint/2010/main" val="200500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title"/>
          </p:nvPr>
        </p:nvSpPr>
        <p:spPr>
          <a:xfrm>
            <a:off x="533400" y="473075"/>
            <a:ext cx="8153400" cy="1660525"/>
          </a:xfrm>
        </p:spPr>
        <p:txBody>
          <a:bodyPr/>
          <a:lstStyle/>
          <a:p>
            <a:pPr algn="ctr"/>
            <a:r>
              <a:rPr lang="nl-NL" altLang="nl-NL">
                <a:ea typeface="ＭＳ Ｐゴシック" charset="-128"/>
              </a:rPr>
              <a:t>.</a:t>
            </a:r>
          </a:p>
        </p:txBody>
      </p:sp>
      <p:sp>
        <p:nvSpPr>
          <p:cNvPr id="3" name="Tijdelijke aanduiding voor inhoud 2"/>
          <p:cNvSpPr>
            <a:spLocks noGrp="1"/>
          </p:cNvSpPr>
          <p:nvPr>
            <p:ph idx="1"/>
          </p:nvPr>
        </p:nvSpPr>
        <p:spPr/>
        <p:txBody>
          <a:bodyPr/>
          <a:lstStyle/>
          <a:p>
            <a:pPr>
              <a:buFont typeface="Wingdings" charset="0"/>
              <a:buChar char="n"/>
              <a:defRPr/>
            </a:pPr>
            <a:r>
              <a:rPr lang="nl-NL" sz="4000" b="1" u="sng" dirty="0" smtClean="0"/>
              <a:t>Voorstelling:</a:t>
            </a:r>
          </a:p>
          <a:p>
            <a:pPr>
              <a:buFont typeface="Wingdings" charset="0"/>
              <a:buChar char="n"/>
              <a:defRPr/>
            </a:pPr>
            <a:endParaRPr lang="nl-NL" b="1" u="sng" dirty="0" smtClean="0"/>
          </a:p>
          <a:p>
            <a:pPr marL="0" indent="0">
              <a:buFont typeface="Wingdings" charset="0"/>
              <a:buNone/>
              <a:defRPr/>
            </a:pPr>
            <a:r>
              <a:rPr lang="nl-NL" dirty="0" smtClean="0"/>
              <a:t>Waar </a:t>
            </a:r>
            <a:r>
              <a:rPr lang="nl-NL" u="sng" dirty="0" smtClean="0"/>
              <a:t>gaat het verhaal </a:t>
            </a:r>
            <a:r>
              <a:rPr lang="nl-NL" dirty="0" smtClean="0"/>
              <a:t>over? Betekenis</a:t>
            </a:r>
          </a:p>
          <a:p>
            <a:pPr marL="0" indent="0">
              <a:buFont typeface="Wingdings" charset="0"/>
              <a:buNone/>
              <a:defRPr/>
            </a:pPr>
            <a:endParaRPr lang="nl-NL" dirty="0" smtClean="0"/>
          </a:p>
          <a:p>
            <a:pPr marL="0" indent="0">
              <a:buFont typeface="Wingdings" charset="0"/>
              <a:buNone/>
              <a:defRPr/>
            </a:pPr>
            <a:r>
              <a:rPr lang="nl-NL" dirty="0" smtClean="0"/>
              <a:t>Vanaf de 20</a:t>
            </a:r>
            <a:r>
              <a:rPr lang="nl-NL" baseline="30000" dirty="0" smtClean="0"/>
              <a:t>e</a:t>
            </a:r>
            <a:r>
              <a:rPr lang="nl-NL" dirty="0" smtClean="0"/>
              <a:t> eeuw meer </a:t>
            </a:r>
            <a:r>
              <a:rPr lang="nl-NL" b="1" dirty="0" smtClean="0"/>
              <a:t>abstract</a:t>
            </a:r>
            <a:r>
              <a:rPr lang="nl-NL" dirty="0" smtClean="0"/>
              <a:t>: uitbeelding van sfeer, stemming/emotie, concept (idee)</a:t>
            </a:r>
            <a:endParaRPr lang="nl-NL" dirty="0"/>
          </a:p>
        </p:txBody>
      </p:sp>
    </p:spTree>
    <p:extLst>
      <p:ext uri="{BB962C8B-B14F-4D97-AF65-F5344CB8AC3E}">
        <p14:creationId xmlns:p14="http://schemas.microsoft.com/office/powerpoint/2010/main" val="1949663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a:xfrm>
            <a:off x="381000" y="473075"/>
            <a:ext cx="8305800" cy="1143000"/>
          </a:xfrm>
        </p:spPr>
        <p:txBody>
          <a:bodyPr/>
          <a:lstStyle/>
          <a:p>
            <a:pPr algn="ctr"/>
            <a:endParaRPr lang="nl-NL" altLang="nl-NL" sz="3200">
              <a:ea typeface="ＭＳ Ｐゴシック" charset="-128"/>
            </a:endParaRPr>
          </a:p>
        </p:txBody>
      </p:sp>
      <p:sp>
        <p:nvSpPr>
          <p:cNvPr id="16386" name="Tijdelijke aanduiding voor inhoud 2"/>
          <p:cNvSpPr>
            <a:spLocks noGrp="1"/>
          </p:cNvSpPr>
          <p:nvPr>
            <p:ph idx="1"/>
          </p:nvPr>
        </p:nvSpPr>
        <p:spPr/>
        <p:txBody>
          <a:bodyPr/>
          <a:lstStyle/>
          <a:p>
            <a:pPr marL="0" indent="0">
              <a:buFont typeface="Wingdings" charset="2"/>
              <a:buNone/>
            </a:pPr>
            <a:r>
              <a:rPr lang="nl-NL" altLang="nl-NL" sz="4000" b="1" u="sng" dirty="0">
                <a:ea typeface="ＭＳ Ｐゴシック" charset="-128"/>
              </a:rPr>
              <a:t>Vormgeving: hoe gemaakt? </a:t>
            </a:r>
            <a:br>
              <a:rPr lang="nl-NL" altLang="nl-NL" sz="4000" b="1" u="sng" dirty="0">
                <a:ea typeface="ＭＳ Ｐゴシック" charset="-128"/>
              </a:rPr>
            </a:br>
            <a:endParaRPr lang="nl-NL" altLang="nl-NL" sz="4000" b="1" u="sng" dirty="0">
              <a:ea typeface="ＭＳ Ｐゴシック" charset="-128"/>
            </a:endParaRPr>
          </a:p>
          <a:p>
            <a:pPr marL="0" indent="0">
              <a:buFont typeface="Wingdings" charset="2"/>
              <a:buNone/>
            </a:pPr>
            <a:r>
              <a:rPr lang="nl-NL" altLang="nl-NL" sz="2800" dirty="0">
                <a:ea typeface="ＭＳ Ｐゴシック" charset="-128"/>
              </a:rPr>
              <a:t>Welke keuzes maakt de </a:t>
            </a:r>
            <a:r>
              <a:rPr lang="nl-NL" altLang="nl-NL" sz="2800" dirty="0" smtClean="0">
                <a:ea typeface="ＭＳ Ｐゴシック" charset="-128"/>
              </a:rPr>
              <a:t>choreograaf, hoe is de dans gemaakt?</a:t>
            </a:r>
            <a:endParaRPr lang="nl-NL" altLang="nl-NL" dirty="0">
              <a:ea typeface="ＭＳ Ｐゴシック" charset="-128"/>
            </a:endParaRPr>
          </a:p>
        </p:txBody>
      </p:sp>
    </p:spTree>
    <p:extLst>
      <p:ext uri="{BB962C8B-B14F-4D97-AF65-F5344CB8AC3E}">
        <p14:creationId xmlns:p14="http://schemas.microsoft.com/office/powerpoint/2010/main" val="924666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381000" y="473075"/>
            <a:ext cx="8305800" cy="1143000"/>
          </a:xfrm>
        </p:spPr>
        <p:txBody>
          <a:bodyPr/>
          <a:lstStyle/>
          <a:p>
            <a:pPr algn="ctr"/>
            <a:endParaRPr lang="nl-NL" altLang="nl-NL" sz="3200">
              <a:ea typeface="ＭＳ Ｐゴシック" charset="-128"/>
            </a:endParaRPr>
          </a:p>
        </p:txBody>
      </p:sp>
      <p:sp>
        <p:nvSpPr>
          <p:cNvPr id="17410" name="Tijdelijke aanduiding voor inhoud 2"/>
          <p:cNvSpPr>
            <a:spLocks noGrp="1"/>
          </p:cNvSpPr>
          <p:nvPr>
            <p:ph idx="1"/>
          </p:nvPr>
        </p:nvSpPr>
        <p:spPr/>
        <p:txBody>
          <a:bodyPr/>
          <a:lstStyle/>
          <a:p>
            <a:pPr marL="0" indent="0">
              <a:buFont typeface="Wingdings" charset="2"/>
              <a:buNone/>
            </a:pPr>
            <a:r>
              <a:rPr lang="nl-NL" altLang="nl-NL" sz="2400" dirty="0">
                <a:ea typeface="ＭＳ Ｐゴシック" charset="-128"/>
              </a:rPr>
              <a:t>- </a:t>
            </a:r>
            <a:r>
              <a:rPr lang="nl-NL" altLang="nl-NL" sz="2400" b="1" u="sng" dirty="0">
                <a:ea typeface="ＭＳ Ｐゴシック" charset="-128"/>
              </a:rPr>
              <a:t>Ruimte</a:t>
            </a:r>
            <a:r>
              <a:rPr lang="nl-NL" altLang="nl-NL" sz="2400" b="1" dirty="0">
                <a:ea typeface="ＭＳ Ｐゴシック" charset="-128"/>
              </a:rPr>
              <a:t>:</a:t>
            </a:r>
            <a:r>
              <a:rPr lang="nl-NL" altLang="nl-NL" sz="2400" dirty="0">
                <a:ea typeface="ＭＳ Ｐゴシック" charset="-128"/>
              </a:rPr>
              <a:t> Hoe bewegen ze zich op het podium? Hoe wordt het podium gebruikt?</a:t>
            </a:r>
          </a:p>
          <a:p>
            <a:pPr marL="0" indent="0">
              <a:buFont typeface="Wingdings" charset="2"/>
              <a:buNone/>
            </a:pPr>
            <a:r>
              <a:rPr lang="nl-NL" altLang="nl-NL" sz="2400" dirty="0">
                <a:ea typeface="ＭＳ Ｐゴシック" charset="-128"/>
              </a:rPr>
              <a:t>- </a:t>
            </a:r>
            <a:r>
              <a:rPr lang="nl-NL" altLang="nl-NL" sz="2400" b="1" u="sng" dirty="0">
                <a:ea typeface="ＭＳ Ｐゴシック" charset="-128"/>
              </a:rPr>
              <a:t>Richting</a:t>
            </a:r>
            <a:r>
              <a:rPr lang="nl-NL" altLang="nl-NL" sz="2400" b="1" dirty="0">
                <a:ea typeface="ＭＳ Ｐゴシック" charset="-128"/>
              </a:rPr>
              <a:t>: </a:t>
            </a:r>
            <a:r>
              <a:rPr lang="nl-NL" altLang="nl-NL" sz="2400" dirty="0">
                <a:ea typeface="ＭＳ Ｐゴシック" charset="-128"/>
              </a:rPr>
              <a:t>In welke richting dansen de dansers? </a:t>
            </a:r>
          </a:p>
          <a:p>
            <a:pPr marL="0" indent="0">
              <a:buFont typeface="Wingdings" charset="2"/>
              <a:buNone/>
            </a:pPr>
            <a:r>
              <a:rPr lang="nl-NL" altLang="nl-NL" sz="2400" b="1" dirty="0">
                <a:ea typeface="ＭＳ Ｐゴシック" charset="-128"/>
              </a:rPr>
              <a:t>- </a:t>
            </a:r>
            <a:r>
              <a:rPr lang="nl-NL" altLang="nl-NL" sz="2400" b="1" u="sng" dirty="0">
                <a:ea typeface="ＭＳ Ｐゴシック" charset="-128"/>
              </a:rPr>
              <a:t>Hoog/laag</a:t>
            </a:r>
            <a:r>
              <a:rPr lang="nl-NL" altLang="nl-NL" sz="2400" dirty="0">
                <a:ea typeface="ＭＳ Ｐゴシック" charset="-128"/>
              </a:rPr>
              <a:t>: Op grond liggen, zitten of springen? </a:t>
            </a:r>
          </a:p>
          <a:p>
            <a:pPr marL="0" indent="0">
              <a:buFont typeface="Wingdings" charset="2"/>
              <a:buNone/>
            </a:pPr>
            <a:r>
              <a:rPr lang="nl-NL" altLang="nl-NL" sz="2400" dirty="0">
                <a:ea typeface="ＭＳ Ｐゴシック" charset="-128"/>
              </a:rPr>
              <a:t>- </a:t>
            </a:r>
            <a:r>
              <a:rPr lang="nl-NL" altLang="nl-NL" sz="2400" b="1" u="sng" dirty="0">
                <a:ea typeface="ＭＳ Ｐゴシック" charset="-128"/>
              </a:rPr>
              <a:t>Welke vorm </a:t>
            </a:r>
            <a:r>
              <a:rPr lang="nl-NL" altLang="nl-NL" sz="2400" dirty="0">
                <a:ea typeface="ＭＳ Ｐゴシック" charset="-128"/>
              </a:rPr>
              <a:t>dansen ze? Cirkel/alleen of met grote groep/ of in een lijn? </a:t>
            </a:r>
          </a:p>
          <a:p>
            <a:pPr marL="0" indent="0">
              <a:buFont typeface="Wingdings" charset="2"/>
              <a:buNone/>
            </a:pPr>
            <a:r>
              <a:rPr lang="nl-NL" altLang="nl-NL" sz="2400" dirty="0">
                <a:ea typeface="ＭＳ Ｐゴシック" charset="-128"/>
              </a:rPr>
              <a:t>- </a:t>
            </a:r>
            <a:r>
              <a:rPr lang="nl-NL" altLang="nl-NL" sz="2400" b="1" u="sng" dirty="0">
                <a:ea typeface="ＭＳ Ｐゴシック" charset="-128"/>
              </a:rPr>
              <a:t>Wat voor een </a:t>
            </a:r>
            <a:r>
              <a:rPr lang="nl-NL" altLang="nl-NL" sz="2400" b="1" u="sng" dirty="0" smtClean="0">
                <a:ea typeface="ＭＳ Ｐゴシック" charset="-128"/>
              </a:rPr>
              <a:t>soort bewegingen</a:t>
            </a:r>
            <a:r>
              <a:rPr lang="nl-NL" altLang="nl-NL" sz="2400" b="1" dirty="0">
                <a:ea typeface="ＭＳ Ｐゴシック" charset="-128"/>
              </a:rPr>
              <a:t>? </a:t>
            </a:r>
            <a:r>
              <a:rPr lang="nl-NL" altLang="nl-NL" sz="2400" dirty="0">
                <a:ea typeface="ＭＳ Ｐゴシック" charset="-128"/>
              </a:rPr>
              <a:t>Lichtvoetig, naar grond toe,     hoekige of lange lijnen sierlijk, atletisch, krachtig etc</a:t>
            </a:r>
            <a:r>
              <a:rPr lang="nl-NL" altLang="nl-NL" dirty="0">
                <a:ea typeface="ＭＳ Ｐゴシック" charset="-128"/>
              </a:rPr>
              <a:t>..</a:t>
            </a:r>
          </a:p>
        </p:txBody>
      </p:sp>
    </p:spTree>
    <p:extLst>
      <p:ext uri="{BB962C8B-B14F-4D97-AF65-F5344CB8AC3E}">
        <p14:creationId xmlns:p14="http://schemas.microsoft.com/office/powerpoint/2010/main" val="250156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p:txBody>
          <a:bodyPr/>
          <a:lstStyle/>
          <a:p>
            <a:endParaRPr lang="nl-NL" altLang="nl-NL">
              <a:ea typeface="ＭＳ Ｐゴシック" charset="-128"/>
            </a:endParaRPr>
          </a:p>
        </p:txBody>
      </p:sp>
      <p:sp>
        <p:nvSpPr>
          <p:cNvPr id="3" name="Tijdelijke aanduiding voor inhoud 2"/>
          <p:cNvSpPr>
            <a:spLocks noGrp="1"/>
          </p:cNvSpPr>
          <p:nvPr>
            <p:ph idx="1"/>
          </p:nvPr>
        </p:nvSpPr>
        <p:spPr/>
        <p:txBody>
          <a:bodyPr/>
          <a:lstStyle/>
          <a:p>
            <a:pPr>
              <a:buFont typeface="Wingdings" charset="0"/>
              <a:buChar char="n"/>
              <a:defRPr/>
            </a:pPr>
            <a:r>
              <a:rPr lang="nl-NL" sz="4000" b="1" u="sng" dirty="0" smtClean="0"/>
              <a:t>Theatervormgeving:</a:t>
            </a:r>
          </a:p>
          <a:p>
            <a:pPr>
              <a:buFont typeface="Wingdings" charset="0"/>
              <a:buChar char="n"/>
              <a:defRPr/>
            </a:pPr>
            <a:endParaRPr lang="nl-NL" u="sng" dirty="0" smtClean="0"/>
          </a:p>
          <a:p>
            <a:pPr marL="0" indent="0">
              <a:buFont typeface="Wingdings" charset="0"/>
              <a:buNone/>
              <a:defRPr/>
            </a:pPr>
            <a:r>
              <a:rPr lang="nl-NL" dirty="0" smtClean="0"/>
              <a:t>Decor/attributen/kostuums/grime en haarstyling/rekwisieten/ licht / muziek/ geluidseffecten/ </a:t>
            </a:r>
            <a:endParaRPr lang="nl-NL" dirty="0"/>
          </a:p>
        </p:txBody>
      </p:sp>
    </p:spTree>
    <p:extLst>
      <p:ext uri="{BB962C8B-B14F-4D97-AF65-F5344CB8AC3E}">
        <p14:creationId xmlns:p14="http://schemas.microsoft.com/office/powerpoint/2010/main" val="22333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Tijdsbeeld</a:t>
            </a:r>
            <a:endParaRPr lang="nl-NL" dirty="0"/>
          </a:p>
        </p:txBody>
      </p:sp>
      <p:sp>
        <p:nvSpPr>
          <p:cNvPr id="3" name="Tijdelijke aanduiding voor inhoud 2"/>
          <p:cNvSpPr>
            <a:spLocks noGrp="1"/>
          </p:cNvSpPr>
          <p:nvPr>
            <p:ph idx="1"/>
          </p:nvPr>
        </p:nvSpPr>
        <p:spPr/>
        <p:txBody>
          <a:bodyPr/>
          <a:lstStyle/>
          <a:p>
            <a:r>
              <a:rPr lang="nl-NL" dirty="0" smtClean="0"/>
              <a:t>Romantiek 19</a:t>
            </a:r>
            <a:r>
              <a:rPr lang="nl-NL" baseline="30000" dirty="0" smtClean="0"/>
              <a:t>e</a:t>
            </a:r>
            <a:r>
              <a:rPr lang="nl-NL" dirty="0" smtClean="0"/>
              <a:t> eeuw: klassiek ballet</a:t>
            </a:r>
          </a:p>
          <a:p>
            <a:endParaRPr lang="nl-NL" dirty="0" smtClean="0"/>
          </a:p>
          <a:p>
            <a:r>
              <a:rPr lang="nl-NL" dirty="0" smtClean="0"/>
              <a:t>Moderne tijd (begin 20</a:t>
            </a:r>
            <a:r>
              <a:rPr lang="nl-NL" baseline="30000" dirty="0" smtClean="0"/>
              <a:t>e</a:t>
            </a:r>
            <a:r>
              <a:rPr lang="nl-NL" dirty="0" smtClean="0"/>
              <a:t> eeuw) : ontstaan moderne dans en jazzdance</a:t>
            </a:r>
          </a:p>
          <a:p>
            <a:endParaRPr lang="nl-NL" dirty="0"/>
          </a:p>
          <a:p>
            <a:r>
              <a:rPr lang="nl-NL" dirty="0" smtClean="0"/>
              <a:t>Massacultuur (vanaf 1950): dans die bij </a:t>
            </a:r>
            <a:r>
              <a:rPr lang="nl-NL" smtClean="0"/>
              <a:t>popstijl hoort, moderne dans</a:t>
            </a:r>
            <a:endParaRPr lang="nl-NL" dirty="0"/>
          </a:p>
        </p:txBody>
      </p:sp>
    </p:spTree>
    <p:extLst>
      <p:ext uri="{BB962C8B-B14F-4D97-AF65-F5344CB8AC3E}">
        <p14:creationId xmlns:p14="http://schemas.microsoft.com/office/powerpoint/2010/main" val="126359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ctrTitle"/>
          </p:nvPr>
        </p:nvSpPr>
        <p:spPr/>
        <p:txBody>
          <a:bodyPr>
            <a:normAutofit fontScale="90000"/>
          </a:bodyPr>
          <a:lstStyle/>
          <a:p>
            <a:r>
              <a:rPr lang="nl-NL" altLang="nl-NL" sz="5400" b="1" u="sng" dirty="0">
                <a:latin typeface="Arial" charset="0"/>
                <a:ea typeface="ＭＳ Ｐゴシック" charset="-128"/>
              </a:rPr>
              <a:t>Theaterdans </a:t>
            </a:r>
            <a:br>
              <a:rPr lang="nl-NL" altLang="nl-NL" sz="5400" b="1" u="sng" dirty="0">
                <a:latin typeface="Arial" charset="0"/>
                <a:ea typeface="ＭＳ Ｐゴシック" charset="-128"/>
              </a:rPr>
            </a:br>
            <a:r>
              <a:rPr lang="nl-NL" altLang="nl-NL" sz="5400" b="1" dirty="0">
                <a:latin typeface="Arial" charset="0"/>
                <a:ea typeface="ＭＳ Ｐゴシック" charset="-128"/>
              </a:rPr>
              <a:t>= </a:t>
            </a:r>
            <a:r>
              <a:rPr lang="nl-NL" altLang="nl-NL" sz="5400" b="1" dirty="0" smtClean="0">
                <a:latin typeface="Arial" charset="0"/>
                <a:ea typeface="ＭＳ Ｐゴシック" charset="-128"/>
              </a:rPr>
              <a:t>professioneel </a:t>
            </a:r>
            <a:endParaRPr lang="nl-NL" altLang="nl-NL" sz="5400" b="1" dirty="0">
              <a:latin typeface="Arial" charset="0"/>
              <a:ea typeface="ＭＳ Ｐゴシック" charset="-128"/>
            </a:endParaRPr>
          </a:p>
        </p:txBody>
      </p:sp>
      <p:sp>
        <p:nvSpPr>
          <p:cNvPr id="19458" name="Subtitel 2"/>
          <p:cNvSpPr>
            <a:spLocks noGrp="1"/>
          </p:cNvSpPr>
          <p:nvPr>
            <p:ph type="subTitle" idx="1"/>
          </p:nvPr>
        </p:nvSpPr>
        <p:spPr/>
        <p:txBody>
          <a:bodyPr>
            <a:normAutofit lnSpcReduction="10000"/>
          </a:bodyPr>
          <a:lstStyle/>
          <a:p>
            <a:pPr>
              <a:buFont typeface="Wingdings" charset="2"/>
              <a:buNone/>
            </a:pPr>
            <a:r>
              <a:rPr lang="nl-NL" altLang="nl-NL" sz="5400" b="1" u="sng" dirty="0">
                <a:ea typeface="ＭＳ Ｐゴシック" charset="-128"/>
              </a:rPr>
              <a:t>Gezelschapsdans </a:t>
            </a:r>
            <a:endParaRPr lang="nl-NL" altLang="nl-NL" sz="5400" b="1" u="sng" dirty="0" smtClean="0">
              <a:ea typeface="ＭＳ Ｐゴシック" charset="-128"/>
            </a:endParaRPr>
          </a:p>
          <a:p>
            <a:pPr>
              <a:buFont typeface="Wingdings" charset="2"/>
              <a:buNone/>
            </a:pPr>
            <a:r>
              <a:rPr lang="nl-NL" altLang="nl-NL" sz="5400" b="1" dirty="0" smtClean="0">
                <a:ea typeface="ＭＳ Ｐゴシック" charset="-128"/>
              </a:rPr>
              <a:t>= </a:t>
            </a:r>
            <a:r>
              <a:rPr lang="nl-NL" altLang="nl-NL" sz="5400" b="1" dirty="0">
                <a:ea typeface="ＭＳ Ｐゴシック" charset="-128"/>
              </a:rPr>
              <a:t>voor iedereen</a:t>
            </a:r>
          </a:p>
        </p:txBody>
      </p:sp>
    </p:spTree>
    <p:extLst>
      <p:ext uri="{BB962C8B-B14F-4D97-AF65-F5344CB8AC3E}">
        <p14:creationId xmlns:p14="http://schemas.microsoft.com/office/powerpoint/2010/main" val="1081429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Klassiek ballet in Romantiek</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300" dirty="0" smtClean="0"/>
              <a:t>Verhalen van balletten vaak  over wegvluchten uit realiteit: </a:t>
            </a:r>
            <a:r>
              <a:rPr lang="nl-NL" sz="2800" b="1" dirty="0" smtClean="0"/>
              <a:t>escapisme</a:t>
            </a:r>
          </a:p>
          <a:p>
            <a:endParaRPr lang="nl-NL" sz="2300" dirty="0" smtClean="0"/>
          </a:p>
          <a:p>
            <a:r>
              <a:rPr lang="nl-NL" sz="2000" dirty="0" smtClean="0"/>
              <a:t>Wegvluchten </a:t>
            </a:r>
            <a:r>
              <a:rPr lang="nl-NL" sz="2000" dirty="0"/>
              <a:t>in </a:t>
            </a:r>
            <a:r>
              <a:rPr lang="nl-NL" sz="2000" b="1" dirty="0"/>
              <a:t>sprookjes</a:t>
            </a:r>
            <a:r>
              <a:rPr lang="nl-NL" sz="2000" dirty="0"/>
              <a:t> (strijd tussen goed en kwaad)</a:t>
            </a:r>
          </a:p>
          <a:p>
            <a:r>
              <a:rPr lang="nl-NL" sz="2000" dirty="0"/>
              <a:t>Wegvluchten in </a:t>
            </a:r>
            <a:r>
              <a:rPr lang="nl-NL" sz="2000" b="1" dirty="0"/>
              <a:t>dromen</a:t>
            </a:r>
            <a:endParaRPr lang="nl-NL" sz="2000" dirty="0"/>
          </a:p>
          <a:p>
            <a:r>
              <a:rPr lang="nl-NL" sz="2000" dirty="0"/>
              <a:t>Wegvluchten naar </a:t>
            </a:r>
            <a:r>
              <a:rPr lang="nl-NL" sz="2000" b="1" dirty="0"/>
              <a:t>exotische verre oorden</a:t>
            </a:r>
            <a:endParaRPr lang="nl-NL" sz="2000" dirty="0"/>
          </a:p>
          <a:p>
            <a:r>
              <a:rPr lang="nl-NL" sz="2000" dirty="0"/>
              <a:t>Wegvluchten in de </a:t>
            </a:r>
            <a:r>
              <a:rPr lang="nl-NL" sz="2000" b="1" dirty="0"/>
              <a:t>natuur </a:t>
            </a:r>
            <a:r>
              <a:rPr lang="nl-NL" sz="2000" dirty="0"/>
              <a:t>(decors bestaan </a:t>
            </a:r>
            <a:r>
              <a:rPr lang="nl-NL" sz="2000" dirty="0" err="1"/>
              <a:t>vrjwel</a:t>
            </a:r>
            <a:r>
              <a:rPr lang="nl-NL" sz="2000" dirty="0"/>
              <a:t> altijd uit bosrijke landschappen)</a:t>
            </a:r>
          </a:p>
          <a:p>
            <a:r>
              <a:rPr lang="nl-NL" sz="2000" dirty="0"/>
              <a:t>Wegvluchten in </a:t>
            </a:r>
            <a:r>
              <a:rPr lang="nl-NL" sz="2000" b="1" dirty="0"/>
              <a:t>geschiedenis van het eigen land</a:t>
            </a:r>
            <a:r>
              <a:rPr lang="nl-NL" sz="2000" dirty="0"/>
              <a:t> (nationalisme, mythen en legenden van eigen volk)</a:t>
            </a:r>
          </a:p>
          <a:p>
            <a:r>
              <a:rPr lang="nl-NL" sz="2000" dirty="0"/>
              <a:t>Wegvluchten in de </a:t>
            </a:r>
            <a:r>
              <a:rPr lang="nl-NL" sz="2000" b="1" dirty="0"/>
              <a:t>onbereikbare liefde</a:t>
            </a:r>
            <a:endParaRPr lang="nl-NL" sz="2000" dirty="0"/>
          </a:p>
          <a:p>
            <a:r>
              <a:rPr lang="nl-NL" sz="2000" dirty="0"/>
              <a:t> </a:t>
            </a:r>
          </a:p>
          <a:p>
            <a:endParaRPr lang="nl-NL" sz="2000" dirty="0"/>
          </a:p>
        </p:txBody>
      </p:sp>
    </p:spTree>
    <p:extLst>
      <p:ext uri="{BB962C8B-B14F-4D97-AF65-F5344CB8AC3E}">
        <p14:creationId xmlns:p14="http://schemas.microsoft.com/office/powerpoint/2010/main" val="1355787620"/>
      </p:ext>
    </p:extLst>
  </p:cSld>
  <p:clrMapOvr>
    <a:masterClrMapping/>
  </p:clrMapOvr>
</p:sld>
</file>

<file path=ppt/theme/theme1.xml><?xml version="1.0" encoding="utf-8"?>
<a:theme xmlns:a="http://schemas.openxmlformats.org/drawingml/2006/main" name=" Zwar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3.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5.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7.png"/></Relationships>
</file>

<file path=ppt/webextensions/_rels/webextension4.xml.rels><?xml version="1.0" encoding="UTF-8" standalone="yes"?>
<Relationships xmlns="http://schemas.openxmlformats.org/package/2006/relationships"><Relationship Id="rId1" Type="http://schemas.openxmlformats.org/officeDocument/2006/relationships/image" Target="../media/image8.png"/></Relationships>
</file>

<file path=ppt/webextensions/_rels/webextension5.xml.rels><?xml version="1.0" encoding="UTF-8" standalone="yes"?>
<Relationships xmlns="http://schemas.openxmlformats.org/package/2006/relationships"><Relationship Id="rId1" Type="http://schemas.openxmlformats.org/officeDocument/2006/relationships/image" Target="../media/image13.png"/></Relationships>
</file>

<file path=ppt/webextensions/_rels/webextension6.xml.rels><?xml version="1.0" encoding="UTF-8" standalone="yes"?>
<Relationships xmlns="http://schemas.openxmlformats.org/package/2006/relationships"><Relationship Id="rId1" Type="http://schemas.openxmlformats.org/officeDocument/2006/relationships/image" Target="../media/image14.png"/></Relationships>
</file>

<file path=ppt/webextensions/_rels/webextension7.xml.rels><?xml version="1.0" encoding="UTF-8" standalone="yes"?>
<Relationships xmlns="http://schemas.openxmlformats.org/package/2006/relationships"><Relationship Id="rId1" Type="http://schemas.openxmlformats.org/officeDocument/2006/relationships/image" Target="../media/image15.png"/></Relationships>
</file>

<file path=ppt/webextensions/webextension1.xml><?xml version="1.0" encoding="utf-8"?>
<we:webextension xmlns:we="http://schemas.microsoft.com/office/webextensions/webextension/2010/11" id="{29479942-1F6F-674E-AEEC-CDAD8F1DA711}">
  <we:reference id="wa104221182" version="2.0.0.0" store="nl-NL" storeType="OMEX"/>
  <we:alternateReferences>
    <we:reference id="wa104221182" version="2.0.0.0" store="wa104221182" storeType="OMEX"/>
  </we:alternateReferences>
  <we:properties>
    <we:property name="vid" value="&quot;https://youtu.be/3rqhoOgJjiU&quot;"/>
    <we:property name="autoplay" value="null"/>
    <we:property name="starttime" value="null"/>
    <we:property name="endtime" value="null"/>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7B8A2C11-53AC-EF47-9644-7924F23A67B2}">
  <we:reference id="wa104221182" version="2.0.0.0" store="nl-NL" storeType="OMEX"/>
  <we:alternateReferences>
    <we:reference id="wa104221182" version="2.0.0.0" store="wa104221182" storeType="OMEX"/>
  </we:alternateReferences>
  <we:properties>
    <we:property name="vid" value="&quot;https://youtu.be/C_7ndqgwxcM&quot;"/>
    <we:property name="autoplay" value="null"/>
    <we:property name="starttime" value="null"/>
    <we:property name="endtime" value="null"/>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41A9A7B0-D53F-DD48-A759-64E21079C187}">
  <we:reference id="wa104221182" version="2.0.0.0" store="nl-NL" storeType="OMEX"/>
  <we:alternateReferences>
    <we:reference id="wa104221182" version="2.0.0.0" store="wa104221182" storeType="OMEX"/>
  </we:alternateReferences>
  <we:properties>
    <we:property name="vid" value="&quot;https://youtu.be/Pb4-kpClZns&quot;"/>
    <we:property name="autoplay" value="null"/>
    <we:property name="starttime" value="null"/>
    <we:property name="endtime" value="null"/>
  </we:properties>
  <we:bindings/>
  <we:snapshot xmlns:r="http://schemas.openxmlformats.org/officeDocument/2006/relationships" r:embed="rId1"/>
</we:webextension>
</file>

<file path=ppt/webextensions/webextension4.xml><?xml version="1.0" encoding="utf-8"?>
<we:webextension xmlns:we="http://schemas.microsoft.com/office/webextensions/webextension/2010/11" id="{BBF97F84-1B2F-AC40-80FB-278FF84CC78A}">
  <we:reference id="wa104221182" version="2.0.0.0" store="nl-NL" storeType="OMEX"/>
  <we:alternateReferences>
    <we:reference id="wa104221182" version="2.0.0.0" store="wa104221182" storeType="OMEX"/>
  </we:alternateReferences>
  <we:properties>
    <we:property name="vid" value="&quot;https://youtu.be/AaVqApPJ7C4&quot;"/>
    <we:property name="autoplay" value="null"/>
    <we:property name="starttime" value="null"/>
    <we:property name="endtime" value="null"/>
  </we:properties>
  <we:bindings/>
  <we:snapshot xmlns:r="http://schemas.openxmlformats.org/officeDocument/2006/relationships" r:embed="rId1"/>
</we:webextension>
</file>

<file path=ppt/webextensions/webextension5.xml><?xml version="1.0" encoding="utf-8"?>
<we:webextension xmlns:we="http://schemas.microsoft.com/office/webextensions/webextension/2010/11" id="{701E579C-28E0-4642-A855-6269E70D59FE}">
  <we:reference id="wa104221182" version="2.0.0.0" store="nl-NL" storeType="OMEX"/>
  <we:alternateReferences>
    <we:reference id="wa104221182" version="2.0.0.0" store="wa104221182" storeType="OMEX"/>
  </we:alternateReferences>
  <we:properties>
    <we:property name="vid" value="&quot;https://youtu.be/-wVq41Bi2yE&quot;"/>
    <we:property name="autoplay" value="null"/>
    <we:property name="starttime" value="null"/>
    <we:property name="endtime" value="null"/>
  </we:properties>
  <we:bindings/>
  <we:snapshot xmlns:r="http://schemas.openxmlformats.org/officeDocument/2006/relationships" r:embed="rId1"/>
</we:webextension>
</file>

<file path=ppt/webextensions/webextension6.xml><?xml version="1.0" encoding="utf-8"?>
<we:webextension xmlns:we="http://schemas.microsoft.com/office/webextensions/webextension/2010/11" id="{FFD58F79-5595-BD49-B26E-A199F89D7259}">
  <we:reference id="wa104221182" version="2.0.0.0" store="nl-NL" storeType="OMEX"/>
  <we:alternateReferences>
    <we:reference id="wa104221182" version="2.0.0.0" store="wa104221182" storeType="OMEX"/>
  </we:alternateReferences>
  <we:properties>
    <we:property name="vid" value="&quot;https://youtu.be/8S2cjuTAk-g&quot;"/>
    <we:property name="autoplay" value="null"/>
    <we:property name="starttime" value="null"/>
    <we:property name="endtime" value="null"/>
  </we:properties>
  <we:bindings/>
  <we:snapshot xmlns:r="http://schemas.openxmlformats.org/officeDocument/2006/relationships" r:embed="rId1"/>
</we:webextension>
</file>

<file path=ppt/webextensions/webextension7.xml><?xml version="1.0" encoding="utf-8"?>
<we:webextension xmlns:we="http://schemas.microsoft.com/office/webextensions/webextension/2010/11" id="{5D2DFBA5-CD37-AD41-8DF1-A6859AC77FA1}">
  <we:reference id="wa104221182" version="2.0.0.0" store="nl-NL" storeType="OMEX"/>
  <we:alternateReferences>
    <we:reference id="wa104221182" version="2.0.0.0" store="wa104221182" storeType="OMEX"/>
  </we:alternateReferences>
  <we:properties>
    <we:property name="vid" value="&quot;https://youtu.be/FYftvseVzuI&quot;"/>
    <we:property name="autoplay" value="null"/>
    <we:property name="starttime" value="null"/>
    <we:property name="endtime" value="null"/>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 Zwart .thmx</Template>
  <TotalTime>428</TotalTime>
  <Words>442</Words>
  <Application>Microsoft Macintosh PowerPoint</Application>
  <PresentationFormat>Diavoorstelling (4:3)</PresentationFormat>
  <Paragraphs>106</Paragraphs>
  <Slides>25</Slides>
  <Notes>1</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25</vt:i4>
      </vt:variant>
    </vt:vector>
  </HeadingPairs>
  <TitlesOfParts>
    <vt:vector size="34" baseType="lpstr">
      <vt:lpstr>Calibri</vt:lpstr>
      <vt:lpstr>Constantia</vt:lpstr>
      <vt:lpstr>Forte</vt:lpstr>
      <vt:lpstr>Mangal</vt:lpstr>
      <vt:lpstr>ＭＳ Ｐゴシック</vt:lpstr>
      <vt:lpstr>Times New Roman</vt:lpstr>
      <vt:lpstr>Wingdings</vt:lpstr>
      <vt:lpstr>Arial</vt:lpstr>
      <vt:lpstr> Zwart </vt:lpstr>
      <vt:lpstr>Dans</vt:lpstr>
      <vt:lpstr>Let op!  </vt:lpstr>
      <vt:lpstr>.</vt:lpstr>
      <vt:lpstr>PowerPoint-presentatie</vt:lpstr>
      <vt:lpstr>PowerPoint-presentatie</vt:lpstr>
      <vt:lpstr>PowerPoint-presentatie</vt:lpstr>
      <vt:lpstr>Tijdsbeeld</vt:lpstr>
      <vt:lpstr>Theaterdans  = professioneel </vt:lpstr>
      <vt:lpstr>Klassiek ballet in Romantiek</vt:lpstr>
      <vt:lpstr>Danstechniek: hoe kan je zweven?</vt:lpstr>
      <vt:lpstr>Klassiek Ballet</vt:lpstr>
      <vt:lpstr>Theatervormgeving ballet</vt:lpstr>
      <vt:lpstr>Begin 20e eeuw – moderne dans</vt:lpstr>
      <vt:lpstr>Nieuwe danstaal</vt:lpstr>
      <vt:lpstr>PowerPoint-presentatie</vt:lpstr>
      <vt:lpstr>      </vt:lpstr>
      <vt:lpstr>Martha Graham 1894-1991 </vt:lpstr>
      <vt:lpstr>Pure Dans</vt:lpstr>
      <vt:lpstr>Minimal dans</vt:lpstr>
      <vt:lpstr>Wie van de drie?</vt:lpstr>
      <vt:lpstr>Dans in popmuziek</vt:lpstr>
      <vt:lpstr>Relatie decor/kostuum en dans</vt:lpstr>
      <vt:lpstr>Relatie decor/kostuum en dans</vt:lpstr>
      <vt:lpstr>Relatie decor/kostuum en dans</vt:lpstr>
      <vt:lpstr>PowerPoint-presentatie</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Gouden eeuw in Nederland</dc:title>
  <dc:creator>ATC</dc:creator>
  <cp:lastModifiedBy>Microsoft Office-gebruiker</cp:lastModifiedBy>
  <cp:revision>142</cp:revision>
  <dcterms:created xsi:type="dcterms:W3CDTF">2014-09-28T11:48:03Z</dcterms:created>
  <dcterms:modified xsi:type="dcterms:W3CDTF">2018-02-02T10:44:05Z</dcterms:modified>
</cp:coreProperties>
</file>